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72"/>
  </p:notesMasterIdLst>
  <p:handoutMasterIdLst>
    <p:handoutMasterId r:id="rId73"/>
  </p:handoutMasterIdLst>
  <p:sldIdLst>
    <p:sldId id="382" r:id="rId2"/>
    <p:sldId id="390" r:id="rId3"/>
    <p:sldId id="383" r:id="rId4"/>
    <p:sldId id="380" r:id="rId5"/>
    <p:sldId id="379" r:id="rId6"/>
    <p:sldId id="387" r:id="rId7"/>
    <p:sldId id="294" r:id="rId8"/>
    <p:sldId id="342" r:id="rId9"/>
    <p:sldId id="300" r:id="rId10"/>
    <p:sldId id="308" r:id="rId11"/>
    <p:sldId id="309" r:id="rId12"/>
    <p:sldId id="310" r:id="rId13"/>
    <p:sldId id="351" r:id="rId14"/>
    <p:sldId id="312" r:id="rId15"/>
    <p:sldId id="313" r:id="rId16"/>
    <p:sldId id="311" r:id="rId17"/>
    <p:sldId id="343" r:id="rId18"/>
    <p:sldId id="321" r:id="rId19"/>
    <p:sldId id="330" r:id="rId20"/>
    <p:sldId id="333" r:id="rId21"/>
    <p:sldId id="334" r:id="rId22"/>
    <p:sldId id="286" r:id="rId23"/>
    <p:sldId id="336" r:id="rId24"/>
    <p:sldId id="337" r:id="rId25"/>
    <p:sldId id="314" r:id="rId26"/>
    <p:sldId id="298" r:id="rId27"/>
    <p:sldId id="315" r:id="rId28"/>
    <p:sldId id="303" r:id="rId29"/>
    <p:sldId id="323" r:id="rId30"/>
    <p:sldId id="324" r:id="rId31"/>
    <p:sldId id="304" r:id="rId32"/>
    <p:sldId id="305" r:id="rId33"/>
    <p:sldId id="327" r:id="rId34"/>
    <p:sldId id="328" r:id="rId35"/>
    <p:sldId id="326" r:id="rId36"/>
    <p:sldId id="347" r:id="rId37"/>
    <p:sldId id="348" r:id="rId38"/>
    <p:sldId id="368" r:id="rId39"/>
    <p:sldId id="370" r:id="rId40"/>
    <p:sldId id="372" r:id="rId41"/>
    <p:sldId id="329" r:id="rId42"/>
    <p:sldId id="338" r:id="rId43"/>
    <p:sldId id="306" r:id="rId44"/>
    <p:sldId id="317" r:id="rId45"/>
    <p:sldId id="318" r:id="rId46"/>
    <p:sldId id="307" r:id="rId47"/>
    <p:sldId id="376" r:id="rId48"/>
    <p:sldId id="340" r:id="rId49"/>
    <p:sldId id="385" r:id="rId50"/>
    <p:sldId id="295" r:id="rId51"/>
    <p:sldId id="349" r:id="rId52"/>
    <p:sldId id="389" r:id="rId53"/>
    <p:sldId id="346" r:id="rId54"/>
    <p:sldId id="301" r:id="rId55"/>
    <p:sldId id="353" r:id="rId56"/>
    <p:sldId id="377" r:id="rId57"/>
    <p:sldId id="302" r:id="rId58"/>
    <p:sldId id="357" r:id="rId59"/>
    <p:sldId id="359" r:id="rId60"/>
    <p:sldId id="365" r:id="rId61"/>
    <p:sldId id="364" r:id="rId62"/>
    <p:sldId id="363" r:id="rId63"/>
    <p:sldId id="386" r:id="rId64"/>
    <p:sldId id="325" r:id="rId65"/>
    <p:sldId id="331" r:id="rId66"/>
    <p:sldId id="322" r:id="rId67"/>
    <p:sldId id="354" r:id="rId68"/>
    <p:sldId id="339" r:id="rId69"/>
    <p:sldId id="388" r:id="rId70"/>
    <p:sldId id="375" r:id="rId7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1C0806-F338-6028-4BD7-AFD469F1AD52}" v="4" dt="2025-10-05T05:38:19.8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78"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7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6"/>
          </a:xfrm>
          <a:prstGeom prst="rect">
            <a:avLst/>
          </a:prstGeom>
        </p:spPr>
        <p:txBody>
          <a:bodyPr vert="horz" lIns="91440" tIns="45720" rIns="91440" bIns="45720" rtlCol="0"/>
          <a:lstStyle>
            <a:lvl1pPr algn="r">
              <a:defRPr sz="1200"/>
            </a:lvl1pPr>
          </a:lstStyle>
          <a:p>
            <a:fld id="{2F0D2B8E-1B23-4271-A24B-EB33708AF0BB}" type="datetimeFigureOut">
              <a:rPr lang="en-US" smtClean="0"/>
              <a:t>10/6/25</a:t>
            </a:fld>
            <a:endParaRPr lang="en-US"/>
          </a:p>
        </p:txBody>
      </p:sp>
      <p:sp>
        <p:nvSpPr>
          <p:cNvPr id="4" name="Footer Placeholder 3"/>
          <p:cNvSpPr>
            <a:spLocks noGrp="1"/>
          </p:cNvSpPr>
          <p:nvPr>
            <p:ph type="ftr" sz="quarter" idx="2"/>
          </p:nvPr>
        </p:nvSpPr>
        <p:spPr>
          <a:xfrm>
            <a:off x="1" y="8829676"/>
            <a:ext cx="3038475" cy="46672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6"/>
            <a:ext cx="3038475" cy="466726"/>
          </a:xfrm>
          <a:prstGeom prst="rect">
            <a:avLst/>
          </a:prstGeom>
        </p:spPr>
        <p:txBody>
          <a:bodyPr vert="horz" lIns="91440" tIns="45720" rIns="91440" bIns="45720" rtlCol="0" anchor="b"/>
          <a:lstStyle>
            <a:lvl1pPr algn="r">
              <a:defRPr sz="1200"/>
            </a:lvl1pPr>
          </a:lstStyle>
          <a:p>
            <a:fld id="{8074871C-15B1-46A6-8DDB-C9E9C354A183}" type="slidenum">
              <a:rPr lang="en-US" smtClean="0"/>
              <a:t>‹#›</a:t>
            </a:fld>
            <a:endParaRPr lang="en-US"/>
          </a:p>
        </p:txBody>
      </p:sp>
    </p:spTree>
    <p:extLst>
      <p:ext uri="{BB962C8B-B14F-4D97-AF65-F5344CB8AC3E}">
        <p14:creationId xmlns:p14="http://schemas.microsoft.com/office/powerpoint/2010/main" val="20114474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5B564E18-3F1C-4D58-BEE9-972D1D581923}" type="datetimeFigureOut">
              <a:rPr lang="en-US" smtClean="0"/>
              <a:t>10/6/25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8BEACD0-0D9E-4AD8-85E9-5F37977EC23E}" type="slidenum">
              <a:rPr lang="en-US" smtClean="0"/>
              <a:t>‹#›</a:t>
            </a:fld>
            <a:endParaRPr lang="en-US"/>
          </a:p>
        </p:txBody>
      </p:sp>
    </p:spTree>
    <p:extLst>
      <p:ext uri="{BB962C8B-B14F-4D97-AF65-F5344CB8AC3E}">
        <p14:creationId xmlns:p14="http://schemas.microsoft.com/office/powerpoint/2010/main" val="2323207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2</a:t>
            </a:fld>
            <a:endParaRPr lang="en-US"/>
          </a:p>
        </p:txBody>
      </p:sp>
    </p:spTree>
    <p:extLst>
      <p:ext uri="{BB962C8B-B14F-4D97-AF65-F5344CB8AC3E}">
        <p14:creationId xmlns:p14="http://schemas.microsoft.com/office/powerpoint/2010/main" val="12043908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To bring parity to PTO all SNF employees will be moved from</a:t>
            </a:r>
            <a:r>
              <a:rPr lang="en-US" baseline="0"/>
              <a:t> the SNF PTO scales in Section 4 to the PTO scales in Section 1 appropriate for their job title and bargaining unit</a:t>
            </a:r>
          </a:p>
          <a:p>
            <a:endParaRPr lang="en-US" baseline="0"/>
          </a:p>
          <a:p>
            <a:r>
              <a:rPr lang="en-US" baseline="0"/>
              <a:t>Changes to Section 6 were made to bring clarity to when an employee may utilize ESB – it is for purposes of NYS DBL and WC only and the 7 day waiting period for NYS DBL </a:t>
            </a:r>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13</a:t>
            </a:fld>
            <a:endParaRPr lang="en-US"/>
          </a:p>
        </p:txBody>
      </p:sp>
    </p:spTree>
    <p:extLst>
      <p:ext uri="{BB962C8B-B14F-4D97-AF65-F5344CB8AC3E}">
        <p14:creationId xmlns:p14="http://schemas.microsoft.com/office/powerpoint/2010/main" val="8550744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language changes</a:t>
            </a:r>
            <a:r>
              <a:rPr lang="en-US" baseline="0"/>
              <a:t> in section 1 e.) will allow staff who have bid within the last 12 months to continue to bid in their cost center on a different length of shift , this language was also added to the section 2g.) 2 – which is language specific to someone who has bid and returned to their previous position or declines a position after being offered. </a:t>
            </a:r>
          </a:p>
          <a:p>
            <a:endParaRPr lang="en-US" baseline="0"/>
          </a:p>
          <a:p>
            <a:r>
              <a:rPr lang="en-US" baseline="0"/>
              <a:t>Section 2C was added to ensure we consider internal candidates who bid after the 21 day period if there are no qualified external candidates in an effort to fill our vacancies.   </a:t>
            </a:r>
          </a:p>
          <a:p>
            <a:endParaRPr lang="en-US" baseline="0"/>
          </a:p>
          <a:p>
            <a:pPr marL="0" marR="0" lvl="0" indent="0" algn="l" defTabSz="914400" rtl="0" eaLnBrk="1" fontAlgn="auto" latinLnBrk="0" hangingPunct="1">
              <a:lnSpc>
                <a:spcPct val="100000"/>
              </a:lnSpc>
              <a:spcBef>
                <a:spcPts val="0"/>
              </a:spcBef>
              <a:spcAft>
                <a:spcPts val="0"/>
              </a:spcAft>
              <a:buClrTx/>
              <a:buSzTx/>
              <a:buFontTx/>
              <a:buNone/>
              <a:tabLst/>
              <a:defRPr/>
            </a:pPr>
            <a:r>
              <a:rPr lang="en-US"/>
              <a:t>Section 3 – added language - </a:t>
            </a:r>
            <a:r>
              <a:rPr lang="en-US" b="0" i="0"/>
              <a:t>In the event of an ongoing disciplinary investigation at the time of transfer, the employer will meet with the applicant and a union representative to discuss the status of the investigation and whether the transfer will be delayed.  If there is a delay in transfer, upon completion of the investigation, the employee will be moved. Such delay shall not exceed 30 days. </a:t>
            </a:r>
          </a:p>
          <a:p>
            <a:endParaRPr lang="en-US" baseline="0"/>
          </a:p>
          <a:p>
            <a:endParaRPr lang="en-US" baseline="0"/>
          </a:p>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14</a:t>
            </a:fld>
            <a:endParaRPr lang="en-US"/>
          </a:p>
        </p:txBody>
      </p:sp>
    </p:spTree>
    <p:extLst>
      <p:ext uri="{BB962C8B-B14F-4D97-AF65-F5344CB8AC3E}">
        <p14:creationId xmlns:p14="http://schemas.microsoft.com/office/powerpoint/2010/main" val="42429733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Specific</a:t>
            </a:r>
            <a:r>
              <a:rPr lang="en-US" baseline="0"/>
              <a:t> language was added for the APP’s to reflect challenges that have occurred in the past related to the credentialing process that can extend beyond the 28 days for various reasons.  This period cannot exceed 12 weeks. If the employees credentialing is not complete at the 12 week mark and it is within the EE’s control they will not transfer, if it is as a result of the Employer the EE shall transfer and will be paid the higher ROP. </a:t>
            </a:r>
          </a:p>
          <a:p>
            <a:endParaRPr lang="en-US" baseline="0"/>
          </a:p>
          <a:p>
            <a:r>
              <a:rPr lang="en-US" baseline="0"/>
              <a:t>The trial period was extended from 30 days to 90 days as a result of the complexity of these APP positions.    </a:t>
            </a:r>
          </a:p>
          <a:p>
            <a:endParaRPr lang="en-US" baseline="0"/>
          </a:p>
          <a:p>
            <a:r>
              <a:rPr lang="en-US" baseline="0"/>
              <a:t>Section 6- In a mutual effort to retain employees, the employer may identify to “rescue” an employee who is not meeting job requirements and competencies in their current position (s), who is not eligible to bid per section 1 e.) above, and who has completed their trial period as listed in sect. 4 &amp;  5 above,.  In such an event, the Employer and Union shall, by mutual agreement, allow the employee to bid into an external position as part of the rescue process. </a:t>
            </a:r>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15</a:t>
            </a:fld>
            <a:endParaRPr lang="en-US"/>
          </a:p>
        </p:txBody>
      </p:sp>
    </p:spTree>
    <p:extLst>
      <p:ext uri="{BB962C8B-B14F-4D97-AF65-F5344CB8AC3E}">
        <p14:creationId xmlns:p14="http://schemas.microsoft.com/office/powerpoint/2010/main" val="36945899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changes made to this article will bring consistency</a:t>
            </a:r>
            <a:r>
              <a:rPr lang="en-US" baseline="0"/>
              <a:t> to all sites relative to a Uniform distribution process for all new hires and existing employees upon their anniversary. </a:t>
            </a:r>
          </a:p>
          <a:p>
            <a:endParaRPr lang="en-US" baseline="0"/>
          </a:p>
          <a:p>
            <a:r>
              <a:rPr lang="en-US" baseline="0"/>
              <a:t>This initiative is being led by Skylar Ellis </a:t>
            </a:r>
          </a:p>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16</a:t>
            </a:fld>
            <a:endParaRPr lang="en-US"/>
          </a:p>
        </p:txBody>
      </p:sp>
    </p:spTree>
    <p:extLst>
      <p:ext uri="{BB962C8B-B14F-4D97-AF65-F5344CB8AC3E}">
        <p14:creationId xmlns:p14="http://schemas.microsoft.com/office/powerpoint/2010/main" val="26079690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intent of the</a:t>
            </a:r>
            <a:r>
              <a:rPr lang="en-US" baseline="0"/>
              <a:t> changes to this article was to provide assurances to the Union that if the Employer invests in new technology that includes AI that it will inform the unions of such technology, engage the end users and work with the unions related to any impact this new technology may have on the employees. </a:t>
            </a:r>
          </a:p>
          <a:p>
            <a:endParaRPr lang="en-US" baseline="0"/>
          </a:p>
          <a:p>
            <a:r>
              <a:rPr lang="en-US" baseline="0"/>
              <a:t>The Employer committed to providing 120 days notice to the union regarding any such new technology and to review what training and retraining may need to take place with these employees.   </a:t>
            </a:r>
          </a:p>
          <a:p>
            <a:endParaRPr lang="en-US" baseline="0"/>
          </a:p>
          <a:p>
            <a:r>
              <a:rPr lang="en-US" baseline="0"/>
              <a:t>This should be a regular topic of discussion between the managers and their HR business partners as they are evaluating their business and new technologies.   HR should be informed as soon as new technology that utilizes AI is being contemplated so that the Union can be informed in a timely fashion related to any impact it may have on staff. </a:t>
            </a:r>
          </a:p>
          <a:p>
            <a:endParaRPr lang="en-US" baseline="0"/>
          </a:p>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17</a:t>
            </a:fld>
            <a:endParaRPr lang="en-US"/>
          </a:p>
        </p:txBody>
      </p:sp>
    </p:spTree>
    <p:extLst>
      <p:ext uri="{BB962C8B-B14F-4D97-AF65-F5344CB8AC3E}">
        <p14:creationId xmlns:p14="http://schemas.microsoft.com/office/powerpoint/2010/main" val="33404505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a:t>An exception exists for security-related AI technologies designed to ensure a safe and secure workplace and to protect the welfare of employees, patients, the general public and personal property. </a:t>
            </a:r>
          </a:p>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18</a:t>
            </a:fld>
            <a:endParaRPr lang="en-US"/>
          </a:p>
        </p:txBody>
      </p:sp>
    </p:spTree>
    <p:extLst>
      <p:ext uri="{BB962C8B-B14F-4D97-AF65-F5344CB8AC3E}">
        <p14:creationId xmlns:p14="http://schemas.microsoft.com/office/powerpoint/2010/main" val="6572331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intent of change</a:t>
            </a:r>
            <a:r>
              <a:rPr lang="en-US" baseline="0"/>
              <a:t> was to add the new clinical progression model established during the life of the Agreement and update the number of members on the committee to allow for membership from the new job titles added. </a:t>
            </a:r>
          </a:p>
          <a:p>
            <a:endParaRPr lang="en-US" baseline="0"/>
          </a:p>
          <a:p>
            <a:r>
              <a:rPr lang="en-US" baseline="0"/>
              <a:t>The Quorum was also identified as 50% +1 </a:t>
            </a:r>
          </a:p>
          <a:p>
            <a:endParaRPr lang="en-US" baseline="0"/>
          </a:p>
          <a:p>
            <a:r>
              <a:rPr lang="en-US" baseline="0"/>
              <a:t>We also added the existing RT and APP clinical progression models to this article </a:t>
            </a:r>
          </a:p>
          <a:p>
            <a:endParaRPr lang="en-US" baseline="0"/>
          </a:p>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19</a:t>
            </a:fld>
            <a:endParaRPr lang="en-US"/>
          </a:p>
        </p:txBody>
      </p:sp>
    </p:spTree>
    <p:extLst>
      <p:ext uri="{BB962C8B-B14F-4D97-AF65-F5344CB8AC3E}">
        <p14:creationId xmlns:p14="http://schemas.microsoft.com/office/powerpoint/2010/main" val="36534773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employer</a:t>
            </a:r>
            <a:r>
              <a:rPr lang="en-US" baseline="0"/>
              <a:t> committed to training and education programs on violence prevention, verbal de-escalation, and relevant security issues including didactic and “in environment” training of all employees. </a:t>
            </a:r>
          </a:p>
          <a:p>
            <a:endParaRPr lang="en-US" baseline="0"/>
          </a:p>
          <a:p>
            <a:r>
              <a:rPr lang="en-US" baseline="0"/>
              <a:t>Security overview and education in New Employee orientation. </a:t>
            </a:r>
          </a:p>
          <a:p>
            <a:r>
              <a:rPr lang="en-US" baseline="0"/>
              <a:t>Added lighthouse as a mechanism for employees to utilize and document incidents</a:t>
            </a:r>
          </a:p>
          <a:p>
            <a:endParaRPr lang="en-US" baseline="0"/>
          </a:p>
          <a:p>
            <a:r>
              <a:rPr lang="en-US" baseline="0"/>
              <a:t>In addition to this article the Union and Employer entered into Letter of Intent #10 Workplace Security to identify short and long term initiatives and strategies to enhance security throughout KH</a:t>
            </a:r>
          </a:p>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20</a:t>
            </a:fld>
            <a:endParaRPr lang="en-US"/>
          </a:p>
        </p:txBody>
      </p:sp>
    </p:spTree>
    <p:extLst>
      <p:ext uri="{BB962C8B-B14F-4D97-AF65-F5344CB8AC3E}">
        <p14:creationId xmlns:p14="http://schemas.microsoft.com/office/powerpoint/2010/main" val="5138748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21</a:t>
            </a:fld>
            <a:endParaRPr lang="en-US"/>
          </a:p>
        </p:txBody>
      </p:sp>
    </p:spTree>
    <p:extLst>
      <p:ext uri="{BB962C8B-B14F-4D97-AF65-F5344CB8AC3E}">
        <p14:creationId xmlns:p14="http://schemas.microsoft.com/office/powerpoint/2010/main" val="12729263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22</a:t>
            </a:fld>
            <a:endParaRPr lang="en-US"/>
          </a:p>
        </p:txBody>
      </p:sp>
    </p:spTree>
    <p:extLst>
      <p:ext uri="{BB962C8B-B14F-4D97-AF65-F5344CB8AC3E}">
        <p14:creationId xmlns:p14="http://schemas.microsoft.com/office/powerpoint/2010/main" val="1679358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a:p>
        </p:txBody>
      </p:sp>
      <p:sp>
        <p:nvSpPr>
          <p:cNvPr id="4" name="Slide Number Placeholder 3"/>
          <p:cNvSpPr>
            <a:spLocks noGrp="1"/>
          </p:cNvSpPr>
          <p:nvPr>
            <p:ph type="sldNum" sz="quarter" idx="5"/>
          </p:nvPr>
        </p:nvSpPr>
        <p:spPr/>
        <p:txBody>
          <a:bodyPr/>
          <a:lstStyle/>
          <a:p>
            <a:fld id="{9CA004F4-F240-48F9-8AE1-486585C7F00D}" type="slidenum">
              <a:rPr lang="en-US" smtClean="0"/>
              <a:t>4</a:t>
            </a:fld>
            <a:endParaRPr lang="en-US"/>
          </a:p>
        </p:txBody>
      </p:sp>
    </p:spTree>
    <p:extLst>
      <p:ext uri="{BB962C8B-B14F-4D97-AF65-F5344CB8AC3E}">
        <p14:creationId xmlns:p14="http://schemas.microsoft.com/office/powerpoint/2010/main" val="471011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a:solidFill>
                  <a:schemeClr val="tx1"/>
                </a:solidFill>
                <a:effectLst/>
                <a:latin typeface="+mn-lt"/>
                <a:ea typeface="+mn-ea"/>
                <a:cs typeface="+mn-cs"/>
              </a:rPr>
              <a:t>Intent of changes in Article 15 was to memorialize the changes related to the Infor Scheduling system.   The availability list will sunset with the implementation of Infor scheduling. </a:t>
            </a:r>
            <a:br>
              <a:rPr lang="en-US" sz="1200" b="0" i="0" u="none" strike="noStrike" kern="1200">
                <a:solidFill>
                  <a:schemeClr val="tx1"/>
                </a:solidFill>
                <a:effectLst/>
                <a:latin typeface="+mn-lt"/>
                <a:ea typeface="+mn-ea"/>
                <a:cs typeface="+mn-cs"/>
              </a:rPr>
            </a:br>
            <a:br>
              <a:rPr lang="en-US" sz="1200" b="0" i="0" u="none" strike="noStrike" kern="1200">
                <a:solidFill>
                  <a:schemeClr val="tx1"/>
                </a:solidFill>
                <a:effectLst/>
                <a:latin typeface="+mn-lt"/>
                <a:ea typeface="+mn-ea"/>
                <a:cs typeface="+mn-cs"/>
              </a:rPr>
            </a:br>
            <a:r>
              <a:rPr lang="en-US" sz="1200" b="0" i="0" u="none" strike="noStrike" kern="1200">
                <a:solidFill>
                  <a:schemeClr val="tx1"/>
                </a:solidFill>
                <a:effectLst/>
                <a:latin typeface="+mn-lt"/>
                <a:ea typeface="+mn-ea"/>
                <a:cs typeface="+mn-cs"/>
              </a:rPr>
              <a:t>Other changes to Article 15 included changes to the per diem employees - there had been multiple grievances filed over the life of the agreement regarding per diems who worked more than 8 shifts in a time block, the new language clarifies that they can after the shifts have been posted for PT and FT employees to pick up</a:t>
            </a:r>
            <a:br>
              <a:rPr lang="en-US" sz="1200" b="0" i="0" u="none" strike="noStrike" kern="1200">
                <a:solidFill>
                  <a:schemeClr val="tx1"/>
                </a:solidFill>
                <a:effectLst/>
                <a:latin typeface="+mn-lt"/>
                <a:ea typeface="+mn-ea"/>
                <a:cs typeface="+mn-cs"/>
              </a:rPr>
            </a:br>
            <a:br>
              <a:rPr lang="en-US" sz="1200" b="0" i="0" u="none" strike="noStrike" kern="1200">
                <a:solidFill>
                  <a:schemeClr val="tx1"/>
                </a:solidFill>
                <a:effectLst/>
                <a:latin typeface="+mn-lt"/>
                <a:ea typeface="+mn-ea"/>
                <a:cs typeface="+mn-cs"/>
              </a:rPr>
            </a:br>
            <a:r>
              <a:rPr lang="en-US" sz="1200" b="0" i="0" u="none" strike="noStrike" kern="1200">
                <a:solidFill>
                  <a:schemeClr val="tx1"/>
                </a:solidFill>
                <a:effectLst/>
                <a:latin typeface="+mn-lt"/>
                <a:ea typeface="+mn-ea"/>
                <a:cs typeface="+mn-cs"/>
              </a:rPr>
              <a:t>Changed the language for weekend makeup so that managers can schedule employees within 3 timeblocks vs. 2</a:t>
            </a:r>
            <a:br>
              <a:rPr lang="en-US" sz="1200" b="0" i="0" u="none" strike="noStrike" kern="1200">
                <a:solidFill>
                  <a:schemeClr val="tx1"/>
                </a:solidFill>
                <a:effectLst/>
                <a:latin typeface="+mn-lt"/>
                <a:ea typeface="+mn-ea"/>
                <a:cs typeface="+mn-cs"/>
              </a:rPr>
            </a:br>
            <a:br>
              <a:rPr lang="en-US" sz="1200" b="0" i="0" u="none" strike="noStrike" kern="1200">
                <a:solidFill>
                  <a:schemeClr val="tx1"/>
                </a:solidFill>
                <a:effectLst/>
                <a:latin typeface="+mn-lt"/>
                <a:ea typeface="+mn-ea"/>
                <a:cs typeface="+mn-cs"/>
              </a:rPr>
            </a:br>
            <a:r>
              <a:rPr lang="en-US" sz="1200" b="0" i="0" u="none" strike="noStrike" kern="1200">
                <a:solidFill>
                  <a:schemeClr val="tx1"/>
                </a:solidFill>
                <a:effectLst/>
                <a:latin typeface="+mn-lt"/>
                <a:ea typeface="+mn-ea"/>
                <a:cs typeface="+mn-cs"/>
              </a:rPr>
              <a:t>Changed language that allows staff in other job titles to pick up shifts outside of their job title, added more steps to ensure that employees within the job title and bargaining unit would have the right to pick up those shifts prior to anyone outside the job title.  </a:t>
            </a:r>
          </a:p>
          <a:p>
            <a:br>
              <a:rPr lang="en-US" sz="1200" b="0" i="0" u="none" strike="noStrike" kern="1200">
                <a:solidFill>
                  <a:schemeClr val="tx1"/>
                </a:solidFill>
                <a:effectLst/>
                <a:latin typeface="+mn-lt"/>
                <a:ea typeface="+mn-ea"/>
                <a:cs typeface="+mn-cs"/>
              </a:rPr>
            </a:br>
            <a:r>
              <a:rPr lang="en-US" sz="1200" b="0" i="0" u="none" strike="noStrike" kern="1200">
                <a:solidFill>
                  <a:schemeClr val="tx1"/>
                </a:solidFill>
                <a:effectLst/>
                <a:latin typeface="+mn-lt"/>
                <a:ea typeface="+mn-ea"/>
                <a:cs typeface="+mn-cs"/>
              </a:rPr>
              <a:t>In addition added language to allow for full shifts to be picked up before partial shifts would be picked up. </a:t>
            </a:r>
            <a:br>
              <a:rPr lang="en-US" sz="1200" b="0" i="0" u="none" strike="noStrike" kern="1200">
                <a:solidFill>
                  <a:schemeClr val="tx1"/>
                </a:solidFill>
                <a:effectLst/>
                <a:latin typeface="+mn-lt"/>
                <a:ea typeface="+mn-ea"/>
                <a:cs typeface="+mn-cs"/>
              </a:rPr>
            </a:br>
            <a:br>
              <a:rPr lang="en-US" sz="1200" b="0" i="0" u="none" strike="noStrike" kern="1200">
                <a:solidFill>
                  <a:schemeClr val="tx1"/>
                </a:solidFill>
                <a:effectLst/>
                <a:latin typeface="+mn-lt"/>
                <a:ea typeface="+mn-ea"/>
                <a:cs typeface="+mn-cs"/>
              </a:rPr>
            </a:br>
            <a:r>
              <a:rPr lang="en-US" sz="1200" b="0" i="0" u="none" strike="noStrike" kern="1200">
                <a:solidFill>
                  <a:schemeClr val="tx1"/>
                </a:solidFill>
                <a:effectLst/>
                <a:latin typeface="+mn-lt"/>
                <a:ea typeface="+mn-ea"/>
                <a:cs typeface="+mn-cs"/>
              </a:rPr>
              <a:t>Also removed language related to in instances of same day PTU and FMLA only the Employer may utilize floated employees in the same job title</a:t>
            </a:r>
            <a:br>
              <a:rPr lang="en-US" sz="1200" b="0" i="0" u="none" strike="noStrike" kern="1200">
                <a:solidFill>
                  <a:schemeClr val="tx1"/>
                </a:solidFill>
                <a:effectLst/>
                <a:latin typeface="+mn-lt"/>
                <a:ea typeface="+mn-ea"/>
                <a:cs typeface="+mn-cs"/>
              </a:rPr>
            </a:br>
            <a:br>
              <a:rPr lang="en-US" sz="1200" b="0" i="0" u="none" strike="noStrike" kern="1200">
                <a:solidFill>
                  <a:schemeClr val="tx1"/>
                </a:solidFill>
                <a:effectLst/>
                <a:latin typeface="+mn-lt"/>
                <a:ea typeface="+mn-ea"/>
                <a:cs typeface="+mn-cs"/>
              </a:rPr>
            </a:br>
            <a:r>
              <a:rPr lang="en-US" sz="1200" b="0" i="0" u="none" strike="noStrike" kern="1200">
                <a:solidFill>
                  <a:schemeClr val="tx1"/>
                </a:solidFill>
                <a:effectLst/>
                <a:latin typeface="+mn-lt"/>
                <a:ea typeface="+mn-ea"/>
                <a:cs typeface="+mn-cs"/>
              </a:rPr>
              <a:t>See Quick Reference Card related to changes in Article 15 </a:t>
            </a:r>
            <a:br>
              <a:rPr lang="en-US" sz="1200" b="0" i="0" u="none" strike="noStrike" kern="1200">
                <a:solidFill>
                  <a:schemeClr val="tx1"/>
                </a:solidFill>
                <a:effectLst/>
                <a:latin typeface="+mn-lt"/>
                <a:ea typeface="+mn-ea"/>
                <a:cs typeface="+mn-cs"/>
              </a:rPr>
            </a:br>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23</a:t>
            </a:fld>
            <a:endParaRPr lang="en-US"/>
          </a:p>
        </p:txBody>
      </p:sp>
    </p:spTree>
    <p:extLst>
      <p:ext uri="{BB962C8B-B14F-4D97-AF65-F5344CB8AC3E}">
        <p14:creationId xmlns:p14="http://schemas.microsoft.com/office/powerpoint/2010/main" val="10529470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These two letters</a:t>
            </a:r>
            <a:r>
              <a:rPr lang="en-US" baseline="0"/>
              <a:t> of intent support the changes made in Article 15 Hours of Work and Work Schedules </a:t>
            </a:r>
          </a:p>
          <a:p>
            <a:endParaRPr lang="en-US" baseline="0"/>
          </a:p>
          <a:p>
            <a:r>
              <a:rPr lang="en-US" baseline="0"/>
              <a:t>The intent of the letter was to memorialize if there are issues with the implementation of INFOR that the Employer will create an INFOR implementation committee that includes Master Bargaining Committee members.  The LOI also commits to meeting with the unions to discuss any concerns that are brought forward.  If there are significant concerns there is a commitment to bargain anything that may need to be changed in the Master CBA. </a:t>
            </a:r>
          </a:p>
        </p:txBody>
      </p:sp>
      <p:sp>
        <p:nvSpPr>
          <p:cNvPr id="4" name="Slide Number Placeholder 3"/>
          <p:cNvSpPr>
            <a:spLocks noGrp="1"/>
          </p:cNvSpPr>
          <p:nvPr>
            <p:ph type="sldNum" sz="quarter" idx="10"/>
          </p:nvPr>
        </p:nvSpPr>
        <p:spPr/>
        <p:txBody>
          <a:bodyPr/>
          <a:lstStyle/>
          <a:p>
            <a:fld id="{58BEACD0-0D9E-4AD8-85E9-5F37977EC23E}" type="slidenum">
              <a:rPr lang="en-US" smtClean="0"/>
              <a:t>24</a:t>
            </a:fld>
            <a:endParaRPr lang="en-US"/>
          </a:p>
        </p:txBody>
      </p:sp>
    </p:spTree>
    <p:extLst>
      <p:ext uri="{BB962C8B-B14F-4D97-AF65-F5344CB8AC3E}">
        <p14:creationId xmlns:p14="http://schemas.microsoft.com/office/powerpoint/2010/main" val="4583284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Intent</a:t>
            </a:r>
            <a:r>
              <a:rPr lang="en-US" baseline="0"/>
              <a:t> of changes to Article 16 weekend work was to ensure staffing on our weekends. </a:t>
            </a:r>
          </a:p>
          <a:p>
            <a:endParaRPr lang="en-US" baseline="0"/>
          </a:p>
          <a:p>
            <a:r>
              <a:rPr lang="en-US" baseline="0"/>
              <a:t>The changes to section 4 – was to give managers more time schedule to schedule employees for their weekend call offs to provide better coverage on the weekends and hold staff accountable to their weekend commitment</a:t>
            </a:r>
          </a:p>
          <a:p>
            <a:endParaRPr lang="en-US" baseline="0"/>
          </a:p>
          <a:p>
            <a:r>
              <a:rPr lang="en-US" baseline="0"/>
              <a:t>The changes in section 5 were to memorialize that staff have weekend commitments and recognize that for those who do not own their weekends they can request PTO on the weekend but they will still be scheduled to work the required number of weekends each time block if needed.   If an employee is scheduled for a weekend and finds their own coverage once scheduled then they will receive credit for their weekend commitment. </a:t>
            </a:r>
          </a:p>
          <a:p>
            <a:endParaRPr lang="en-US" baseline="0"/>
          </a:p>
          <a:p>
            <a:r>
              <a:rPr lang="en-US" baseline="0"/>
              <a:t>	</a:t>
            </a:r>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25</a:t>
            </a:fld>
            <a:endParaRPr lang="en-US"/>
          </a:p>
        </p:txBody>
      </p:sp>
    </p:spTree>
    <p:extLst>
      <p:ext uri="{BB962C8B-B14F-4D97-AF65-F5344CB8AC3E}">
        <p14:creationId xmlns:p14="http://schemas.microsoft.com/office/powerpoint/2010/main" val="31977226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a:p>
          <a:p>
            <a:r>
              <a:rPr lang="en-US" baseline="0"/>
              <a:t>These additional steps will allow management to downsize those with Incentive bonus prior to regular OT and extra shifts.  </a:t>
            </a:r>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26</a:t>
            </a:fld>
            <a:endParaRPr lang="en-US"/>
          </a:p>
        </p:txBody>
      </p:sp>
    </p:spTree>
    <p:extLst>
      <p:ext uri="{BB962C8B-B14F-4D97-AF65-F5344CB8AC3E}">
        <p14:creationId xmlns:p14="http://schemas.microsoft.com/office/powerpoint/2010/main" val="2830374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There was much discussion related</a:t>
            </a:r>
            <a:r>
              <a:rPr lang="en-US" baseline="0"/>
              <a:t> Floating.  Floating is a staff dissatisfier.   </a:t>
            </a:r>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27</a:t>
            </a:fld>
            <a:endParaRPr lang="en-US"/>
          </a:p>
        </p:txBody>
      </p:sp>
    </p:spTree>
    <p:extLst>
      <p:ext uri="{BB962C8B-B14F-4D97-AF65-F5344CB8AC3E}">
        <p14:creationId xmlns:p14="http://schemas.microsoft.com/office/powerpoint/2010/main" val="21425166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For all CWA Bargaining units that receive</a:t>
            </a:r>
            <a:r>
              <a:rPr lang="en-US" baseline="0"/>
              <a:t> an updated list of available PTO language was changed to identify the dates of this update : October 1, Feb 1 &amp; June 1- new snapshots will be taken at each date (BGMC and MFSH) </a:t>
            </a:r>
          </a:p>
          <a:p>
            <a:r>
              <a:rPr lang="en-US"/>
              <a:t>Oct 1, Dec 1, Feb 1 &amp; June 1 for</a:t>
            </a:r>
            <a:r>
              <a:rPr lang="en-US" baseline="0"/>
              <a:t> Degraff </a:t>
            </a:r>
          </a:p>
          <a:p>
            <a:endParaRPr lang="en-US" baseline="0"/>
          </a:p>
          <a:p>
            <a:r>
              <a:rPr lang="en-US" baseline="0"/>
              <a:t>The last paragraph of  Section 3 was moved up to the paragraph 1 – no change in the language or the intent just a change to bring this portion up in the section to bring more visibility to it.  Section moved was – </a:t>
            </a:r>
            <a:r>
              <a:rPr lang="en-US" i="1" baseline="0"/>
              <a:t>In all cases, a minimum of 37.5 hours per week will be approved,. Once PTO is approved, the approval list will include name of Employee, the number or approved hours, all open available hours per week and names of all employees denied PTO and the original hours requested.  If positions are added or deleted from a Unit/Dept/cost center, that change the available PTO hours, the change will be reflected in the next pre-approved period. </a:t>
            </a:r>
          </a:p>
          <a:p>
            <a:endParaRPr lang="en-US" i="1" baseline="0"/>
          </a:p>
        </p:txBody>
      </p:sp>
      <p:sp>
        <p:nvSpPr>
          <p:cNvPr id="4" name="Slide Number Placeholder 3"/>
          <p:cNvSpPr>
            <a:spLocks noGrp="1"/>
          </p:cNvSpPr>
          <p:nvPr>
            <p:ph type="sldNum" sz="quarter" idx="10"/>
          </p:nvPr>
        </p:nvSpPr>
        <p:spPr/>
        <p:txBody>
          <a:bodyPr/>
          <a:lstStyle/>
          <a:p>
            <a:fld id="{58BEACD0-0D9E-4AD8-85E9-5F37977EC23E}" type="slidenum">
              <a:rPr lang="en-US" smtClean="0"/>
              <a:t>28</a:t>
            </a:fld>
            <a:endParaRPr lang="en-US"/>
          </a:p>
        </p:txBody>
      </p:sp>
    </p:spTree>
    <p:extLst>
      <p:ext uri="{BB962C8B-B14F-4D97-AF65-F5344CB8AC3E}">
        <p14:creationId xmlns:p14="http://schemas.microsoft.com/office/powerpoint/2010/main" val="24332190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Intent</a:t>
            </a:r>
            <a:r>
              <a:rPr lang="en-US" baseline="0"/>
              <a:t> of changes for the BGMC Professionals during Prime Time was to recognize that those time periods may not include a full calendar week and could span 2 different weeks.  The intent was to allow staff to take a full calendar week of time off.</a:t>
            </a:r>
          </a:p>
          <a:p>
            <a:endParaRPr lang="en-US" baseline="0"/>
          </a:p>
        </p:txBody>
      </p:sp>
      <p:sp>
        <p:nvSpPr>
          <p:cNvPr id="4" name="Slide Number Placeholder 3"/>
          <p:cNvSpPr>
            <a:spLocks noGrp="1"/>
          </p:cNvSpPr>
          <p:nvPr>
            <p:ph type="sldNum" sz="quarter" idx="10"/>
          </p:nvPr>
        </p:nvSpPr>
        <p:spPr/>
        <p:txBody>
          <a:bodyPr/>
          <a:lstStyle/>
          <a:p>
            <a:fld id="{58BEACD0-0D9E-4AD8-85E9-5F37977EC23E}" type="slidenum">
              <a:rPr lang="en-US" smtClean="0"/>
              <a:t>29</a:t>
            </a:fld>
            <a:endParaRPr lang="en-US"/>
          </a:p>
        </p:txBody>
      </p:sp>
    </p:spTree>
    <p:extLst>
      <p:ext uri="{BB962C8B-B14F-4D97-AF65-F5344CB8AC3E}">
        <p14:creationId xmlns:p14="http://schemas.microsoft.com/office/powerpoint/2010/main" val="30850240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Intent</a:t>
            </a:r>
            <a:r>
              <a:rPr lang="en-US" baseline="0"/>
              <a:t> of this language change was to ensure if there are two more positions placed in a float pool that impact multiple bargaining units, there will be an equal number of positions in each bargaining unit</a:t>
            </a:r>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30</a:t>
            </a:fld>
            <a:endParaRPr lang="en-US"/>
          </a:p>
        </p:txBody>
      </p:sp>
    </p:spTree>
    <p:extLst>
      <p:ext uri="{BB962C8B-B14F-4D97-AF65-F5344CB8AC3E}">
        <p14:creationId xmlns:p14="http://schemas.microsoft.com/office/powerpoint/2010/main" val="254462790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Section 5 – this section speaks to how employees are to notify their manager if they are calling off or calling in tardy.</a:t>
            </a:r>
            <a:r>
              <a:rPr lang="en-US" baseline="0"/>
              <a:t>  Previous language stated to call the immediate supervisor, the new language allows for other processes such as calling the staffing office, calling the department or an established departmental practice.</a:t>
            </a:r>
          </a:p>
          <a:p>
            <a:endParaRPr lang="en-US" baseline="0"/>
          </a:p>
          <a:p>
            <a:r>
              <a:rPr lang="en-US" baseline="0"/>
              <a:t>Section 7 – the intent of the changes in section 7  was to help curb the behavior of employees who currently report to work over an hour or 2 hours last because they know they will be needed and these occurrences only count as tardiness and not absences.  The intent is that if employees have appointments, etc. they schedule them in advance and report PTO appropriately and management can recruit the shift in advance. </a:t>
            </a:r>
          </a:p>
          <a:p>
            <a:endParaRPr lang="en-US" baseline="0"/>
          </a:p>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31</a:t>
            </a:fld>
            <a:endParaRPr lang="en-US"/>
          </a:p>
        </p:txBody>
      </p:sp>
    </p:spTree>
    <p:extLst>
      <p:ext uri="{BB962C8B-B14F-4D97-AF65-F5344CB8AC3E}">
        <p14:creationId xmlns:p14="http://schemas.microsoft.com/office/powerpoint/2010/main" val="40549280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intent of the changes in Holidays was</a:t>
            </a:r>
            <a:r>
              <a:rPr lang="en-US" baseline="0"/>
              <a:t> to ensure that they are adequately staffed and that there is a penalty for those that continue to call off for their holiday commitment.  </a:t>
            </a:r>
          </a:p>
          <a:p>
            <a:endParaRPr lang="en-US" baseline="0"/>
          </a:p>
          <a:p>
            <a:r>
              <a:rPr lang="en-US" baseline="0"/>
              <a:t>There were also changes made to clean up the language for the mid shift employees related to when they are eligible to receive the holiday premium. </a:t>
            </a:r>
          </a:p>
          <a:p>
            <a:endParaRPr lang="en-US" baseline="0"/>
          </a:p>
        </p:txBody>
      </p:sp>
      <p:sp>
        <p:nvSpPr>
          <p:cNvPr id="4" name="Slide Number Placeholder 3"/>
          <p:cNvSpPr>
            <a:spLocks noGrp="1"/>
          </p:cNvSpPr>
          <p:nvPr>
            <p:ph type="sldNum" sz="quarter" idx="10"/>
          </p:nvPr>
        </p:nvSpPr>
        <p:spPr/>
        <p:txBody>
          <a:bodyPr/>
          <a:lstStyle/>
          <a:p>
            <a:fld id="{58BEACD0-0D9E-4AD8-85E9-5F37977EC23E}" type="slidenum">
              <a:rPr lang="en-US" smtClean="0"/>
              <a:t>32</a:t>
            </a:fld>
            <a:endParaRPr lang="en-US"/>
          </a:p>
        </p:txBody>
      </p:sp>
    </p:spTree>
    <p:extLst>
      <p:ext uri="{BB962C8B-B14F-4D97-AF65-F5344CB8AC3E}">
        <p14:creationId xmlns:p14="http://schemas.microsoft.com/office/powerpoint/2010/main" val="325429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a:p>
        </p:txBody>
      </p:sp>
      <p:sp>
        <p:nvSpPr>
          <p:cNvPr id="4" name="Slide Number Placeholder 3"/>
          <p:cNvSpPr>
            <a:spLocks noGrp="1"/>
          </p:cNvSpPr>
          <p:nvPr>
            <p:ph type="sldNum" sz="quarter" idx="5"/>
          </p:nvPr>
        </p:nvSpPr>
        <p:spPr/>
        <p:txBody>
          <a:bodyPr/>
          <a:lstStyle/>
          <a:p>
            <a:fld id="{9CA004F4-F240-48F9-8AE1-486585C7F00D}" type="slidenum">
              <a:rPr lang="en-US" smtClean="0"/>
              <a:t>5</a:t>
            </a:fld>
            <a:endParaRPr lang="en-US"/>
          </a:p>
        </p:txBody>
      </p:sp>
    </p:spTree>
    <p:extLst>
      <p:ext uri="{BB962C8B-B14F-4D97-AF65-F5344CB8AC3E}">
        <p14:creationId xmlns:p14="http://schemas.microsoft.com/office/powerpoint/2010/main" val="6350853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33</a:t>
            </a:fld>
            <a:endParaRPr lang="en-US"/>
          </a:p>
        </p:txBody>
      </p:sp>
    </p:spTree>
    <p:extLst>
      <p:ext uri="{BB962C8B-B14F-4D97-AF65-F5344CB8AC3E}">
        <p14:creationId xmlns:p14="http://schemas.microsoft.com/office/powerpoint/2010/main" val="11721664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a:t>The Holiday commitment was removed for the OCH per diems effective 1/1/2026 this will help with recruitment of per diems to OCH as this was a deterrent in the past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a:t>New section – Union delegates will be identified by Union Leadership to work with specific managers for this process.   The manager and the union delegates will agree on a date and time for this process to occur for the draft of the Holiday schedule.  Once the process has been completed the draft will be reviewed at the next Labor Management meeting before the final is posted.  This is current practice. </a:t>
            </a:r>
            <a:endParaRPr lang="en-US"/>
          </a:p>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34</a:t>
            </a:fld>
            <a:endParaRPr lang="en-US"/>
          </a:p>
        </p:txBody>
      </p:sp>
    </p:spTree>
    <p:extLst>
      <p:ext uri="{BB962C8B-B14F-4D97-AF65-F5344CB8AC3E}">
        <p14:creationId xmlns:p14="http://schemas.microsoft.com/office/powerpoint/2010/main" val="197932886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Intent of the changes in Article 91 was to clean</a:t>
            </a:r>
            <a:r>
              <a:rPr lang="en-US" baseline="0"/>
              <a:t> up and reflect MOU’s signed during the life of the agreement and remove language that no longer applies. </a:t>
            </a:r>
          </a:p>
          <a:p>
            <a:endParaRPr lang="en-US" baseline="0"/>
          </a:p>
        </p:txBody>
      </p:sp>
      <p:sp>
        <p:nvSpPr>
          <p:cNvPr id="4" name="Slide Number Placeholder 3"/>
          <p:cNvSpPr>
            <a:spLocks noGrp="1"/>
          </p:cNvSpPr>
          <p:nvPr>
            <p:ph type="sldNum" sz="quarter" idx="10"/>
          </p:nvPr>
        </p:nvSpPr>
        <p:spPr/>
        <p:txBody>
          <a:bodyPr/>
          <a:lstStyle/>
          <a:p>
            <a:fld id="{58BEACD0-0D9E-4AD8-85E9-5F37977EC23E}" type="slidenum">
              <a:rPr lang="en-US" smtClean="0"/>
              <a:t>35</a:t>
            </a:fld>
            <a:endParaRPr lang="en-US"/>
          </a:p>
        </p:txBody>
      </p:sp>
    </p:spTree>
    <p:extLst>
      <p:ext uri="{BB962C8B-B14F-4D97-AF65-F5344CB8AC3E}">
        <p14:creationId xmlns:p14="http://schemas.microsoft.com/office/powerpoint/2010/main" val="7040117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a:solidFill>
                  <a:schemeClr val="tx1"/>
                </a:solidFill>
                <a:effectLst/>
                <a:latin typeface="+mn-lt"/>
                <a:ea typeface="+mn-ea"/>
                <a:cs typeface="+mn-cs"/>
              </a:rPr>
              <a:t>Changes to Article 92 - Charge RN will result in more accountability for those who take the charge assignment.  For BGMC and OCH who do not currently have permanent charge RN's, the charge nurse assignment will be distributed taking into account an employees full time, part time, and per diem status rotated on an even basis among all qualified/competent and trained nurses.  Such distribution will take place over 3 scheduled time/blocks.  In order to facilitate continuity and consistency of patient care and unit/department operations, consecutive days of charge may be assigned.</a:t>
            </a:r>
            <a:br>
              <a:rPr lang="en-US" sz="1200" b="0" i="0" u="none" strike="noStrike" kern="1200">
                <a:solidFill>
                  <a:schemeClr val="tx1"/>
                </a:solidFill>
                <a:effectLst/>
                <a:latin typeface="+mn-lt"/>
                <a:ea typeface="+mn-ea"/>
                <a:cs typeface="+mn-cs"/>
              </a:rPr>
            </a:br>
            <a:br>
              <a:rPr lang="en-US" sz="1200" b="0" i="0" u="none" strike="noStrike" kern="1200">
                <a:solidFill>
                  <a:schemeClr val="tx1"/>
                </a:solidFill>
                <a:effectLst/>
                <a:latin typeface="+mn-lt"/>
                <a:ea typeface="+mn-ea"/>
                <a:cs typeface="+mn-cs"/>
              </a:rPr>
            </a:br>
            <a:r>
              <a:rPr lang="en-US" sz="1200" b="0" i="0" u="none" strike="noStrike" kern="1200">
                <a:solidFill>
                  <a:schemeClr val="tx1"/>
                </a:solidFill>
                <a:effectLst/>
                <a:latin typeface="+mn-lt"/>
                <a:ea typeface="+mn-ea"/>
                <a:cs typeface="+mn-cs"/>
              </a:rPr>
              <a:t>Those taking charge will be required to attend regular charge RN meetings and continue training programs, quality meetings, UPC's, LMI's, Nurse Council meetings and improvement projects. </a:t>
            </a:r>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36</a:t>
            </a:fld>
            <a:endParaRPr lang="en-US"/>
          </a:p>
        </p:txBody>
      </p:sp>
    </p:spTree>
    <p:extLst>
      <p:ext uri="{BB962C8B-B14F-4D97-AF65-F5344CB8AC3E}">
        <p14:creationId xmlns:p14="http://schemas.microsoft.com/office/powerpoint/2010/main" val="349783187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37</a:t>
            </a:fld>
            <a:endParaRPr lang="en-US"/>
          </a:p>
        </p:txBody>
      </p:sp>
    </p:spTree>
    <p:extLst>
      <p:ext uri="{BB962C8B-B14F-4D97-AF65-F5344CB8AC3E}">
        <p14:creationId xmlns:p14="http://schemas.microsoft.com/office/powerpoint/2010/main" val="150560820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38</a:t>
            </a:fld>
            <a:endParaRPr lang="en-US"/>
          </a:p>
        </p:txBody>
      </p:sp>
    </p:spTree>
    <p:extLst>
      <p:ext uri="{BB962C8B-B14F-4D97-AF65-F5344CB8AC3E}">
        <p14:creationId xmlns:p14="http://schemas.microsoft.com/office/powerpoint/2010/main" val="274180781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39</a:t>
            </a:fld>
            <a:endParaRPr lang="en-US"/>
          </a:p>
        </p:txBody>
      </p:sp>
    </p:spTree>
    <p:extLst>
      <p:ext uri="{BB962C8B-B14F-4D97-AF65-F5344CB8AC3E}">
        <p14:creationId xmlns:p14="http://schemas.microsoft.com/office/powerpoint/2010/main" val="81005281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b="0" u="none" strike="noStrike" kern="1200">
                <a:solidFill>
                  <a:schemeClr val="tx1"/>
                </a:solidFill>
                <a:effectLst/>
                <a:latin typeface="+mn-lt"/>
                <a:ea typeface="+mn-ea"/>
                <a:cs typeface="+mn-cs"/>
              </a:rPr>
              <a:t>The mediation session with the arbitrator shall be scheduled within fourteen (14) days of the request. The arbitrator shall attempt to mediate the dispute, and if unsuccessful, will serve as arbitrator for the dispute. </a:t>
            </a:r>
          </a:p>
          <a:p>
            <a:pPr lvl="0"/>
            <a:r>
              <a:rPr lang="en-US" sz="1200" b="0" u="none" strike="noStrike" kern="1200">
                <a:solidFill>
                  <a:schemeClr val="tx1"/>
                </a:solidFill>
                <a:effectLst/>
                <a:latin typeface="+mn-lt"/>
                <a:ea typeface="+mn-ea"/>
                <a:cs typeface="+mn-cs"/>
              </a:rPr>
              <a:t>If there is no mutual agreement within seventy-two (72) hours from the start of mediation, an Arbitration shall be scheduled by the parties as soon as possible and heard by the arbitrator who mediated the dispute. If the arbitrator who served as mediator is unavailable or is unable to confirm a mutual date within the thirty (30) days after notice of the dispute is submitted, the next arbitrator on the rotation will be scheduled. If no arbitrator is available, the parties will then submit for expedited arbitration with AAA.</a:t>
            </a:r>
          </a:p>
          <a:p>
            <a:pPr lvl="0"/>
            <a:endParaRPr lang="en-US" sz="1200" b="0" u="none" strike="noStrike" kern="1200">
              <a:solidFill>
                <a:schemeClr val="tx1"/>
              </a:solidFill>
              <a:effectLst/>
              <a:latin typeface="+mn-lt"/>
              <a:ea typeface="+mn-ea"/>
              <a:cs typeface="+mn-cs"/>
            </a:endParaRPr>
          </a:p>
          <a:p>
            <a:pPr lvl="0"/>
            <a:r>
              <a:rPr lang="en-US" sz="1200" b="0" u="none" strike="noStrike" kern="1200">
                <a:solidFill>
                  <a:schemeClr val="tx1"/>
                </a:solidFill>
                <a:effectLst/>
                <a:latin typeface="+mn-lt"/>
                <a:ea typeface="+mn-ea"/>
                <a:cs typeface="+mn-cs"/>
              </a:rPr>
              <a:t>In such arbitration, if a pattern of staffing violation is found, the arbitrator shall have the same remedial authority as an arbitrator under the Agreement. Consistent with arbitrator authority, the arbitrator will be able to issue “make whole” relief to individual employees for staffing disputes. At the Arbitrator’s discretion, they may issue a remedy which may or may not include an order to cease and desist as well as relief for those staff adversely impacted by the violation as a result of excessive workload. </a:t>
            </a:r>
          </a:p>
          <a:p>
            <a:r>
              <a:rPr lang="en-US" sz="1200" b="0" kern="1200">
                <a:solidFill>
                  <a:schemeClr val="tx1"/>
                </a:solidFill>
                <a:effectLst/>
                <a:latin typeface="+mn-lt"/>
                <a:ea typeface="+mn-ea"/>
                <a:cs typeface="+mn-cs"/>
              </a:rPr>
              <a:t> </a:t>
            </a:r>
          </a:p>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40</a:t>
            </a:fld>
            <a:endParaRPr lang="en-US"/>
          </a:p>
        </p:txBody>
      </p:sp>
    </p:spTree>
    <p:extLst>
      <p:ext uri="{BB962C8B-B14F-4D97-AF65-F5344CB8AC3E}">
        <p14:creationId xmlns:p14="http://schemas.microsoft.com/office/powerpoint/2010/main" val="361250590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Rotating positions this</a:t>
            </a:r>
            <a:r>
              <a:rPr lang="en-US" baseline="0"/>
              <a:t> article was amended to reflect the current state of where rotating positions still exist </a:t>
            </a:r>
          </a:p>
          <a:p>
            <a:endParaRPr lang="en-US" baseline="0"/>
          </a:p>
          <a:p>
            <a:r>
              <a:rPr lang="en-US" baseline="0"/>
              <a:t>MOU #17 – the per diems will no longer have a holiday commitment at OCH.  They can choose to work a Holiday but they are no longer required, this will increase our ability to recruit per diem staff at OCH, this has been a deterrent in the past  </a:t>
            </a:r>
          </a:p>
          <a:p>
            <a:endParaRPr lang="en-US" baseline="0"/>
          </a:p>
          <a:p>
            <a:r>
              <a:rPr lang="en-US" baseline="0"/>
              <a:t>MOU #19 – management memorialized that RT’s are part of the STAT team.  In addition the hours a STAT team will be scheduled was memorialized.  If t</a:t>
            </a:r>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41</a:t>
            </a:fld>
            <a:endParaRPr lang="en-US"/>
          </a:p>
        </p:txBody>
      </p:sp>
    </p:spTree>
    <p:extLst>
      <p:ext uri="{BB962C8B-B14F-4D97-AF65-F5344CB8AC3E}">
        <p14:creationId xmlns:p14="http://schemas.microsoft.com/office/powerpoint/2010/main" val="175533918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intent of</a:t>
            </a:r>
            <a:r>
              <a:rPr lang="en-US" baseline="0"/>
              <a:t> the changes to MOU #23 is to reflect current practice  </a:t>
            </a:r>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42</a:t>
            </a:fld>
            <a:endParaRPr lang="en-US"/>
          </a:p>
        </p:txBody>
      </p:sp>
    </p:spTree>
    <p:extLst>
      <p:ext uri="{BB962C8B-B14F-4D97-AF65-F5344CB8AC3E}">
        <p14:creationId xmlns:p14="http://schemas.microsoft.com/office/powerpoint/2010/main" val="2571662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23 Articles with changes</a:t>
            </a:r>
          </a:p>
          <a:p>
            <a:r>
              <a:rPr lang="en-US"/>
              <a:t>Jen- Art 6-76</a:t>
            </a:r>
          </a:p>
          <a:p>
            <a:r>
              <a:rPr lang="en-US"/>
              <a:t>Elaine- Art 90-New MOU EEG</a:t>
            </a:r>
          </a:p>
          <a:p>
            <a:r>
              <a:rPr lang="en-US"/>
              <a:t>Joanna Art New Mou EP/CVRT- </a:t>
            </a:r>
            <a:r>
              <a:rPr lang="en-US" err="1"/>
              <a:t>pg</a:t>
            </a:r>
            <a:r>
              <a:rPr lang="en-US"/>
              <a:t> 21, holidays Art 82</a:t>
            </a:r>
          </a:p>
          <a:p>
            <a:r>
              <a:rPr lang="en-US"/>
              <a:t>Christina Art 91- MOU 63</a:t>
            </a:r>
          </a:p>
          <a:p>
            <a:r>
              <a:rPr lang="en-US"/>
              <a:t>Jeff LOI 1- New MOU remote work agreement</a:t>
            </a:r>
          </a:p>
          <a:p>
            <a:r>
              <a:rPr lang="en-US"/>
              <a:t>Myriah – New side letter- the rest</a:t>
            </a:r>
          </a:p>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7</a:t>
            </a:fld>
            <a:endParaRPr lang="en-US"/>
          </a:p>
        </p:txBody>
      </p:sp>
    </p:spTree>
    <p:extLst>
      <p:ext uri="{BB962C8B-B14F-4D97-AF65-F5344CB8AC3E}">
        <p14:creationId xmlns:p14="http://schemas.microsoft.com/office/powerpoint/2010/main" val="318301128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43</a:t>
            </a:fld>
            <a:endParaRPr lang="en-US"/>
          </a:p>
        </p:txBody>
      </p:sp>
    </p:spTree>
    <p:extLst>
      <p:ext uri="{BB962C8B-B14F-4D97-AF65-F5344CB8AC3E}">
        <p14:creationId xmlns:p14="http://schemas.microsoft.com/office/powerpoint/2010/main" val="279231474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MOU</a:t>
            </a:r>
            <a:r>
              <a:rPr lang="en-US" baseline="0"/>
              <a:t> #26 changes to CAPD coverage and a step by step process to cover these cases at BGMC </a:t>
            </a:r>
          </a:p>
          <a:p>
            <a:endParaRPr lang="en-US" baseline="0"/>
          </a:p>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44</a:t>
            </a:fld>
            <a:endParaRPr lang="en-US"/>
          </a:p>
        </p:txBody>
      </p:sp>
    </p:spTree>
    <p:extLst>
      <p:ext uri="{BB962C8B-B14F-4D97-AF65-F5344CB8AC3E}">
        <p14:creationId xmlns:p14="http://schemas.microsoft.com/office/powerpoint/2010/main" val="195206990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Agreed to add a proportional</a:t>
            </a:r>
            <a:r>
              <a:rPr lang="en-US" baseline="0"/>
              <a:t> number of CMA/MA’s in the BGMC Float Pool </a:t>
            </a:r>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45</a:t>
            </a:fld>
            <a:endParaRPr lang="en-US"/>
          </a:p>
        </p:txBody>
      </p:sp>
    </p:spTree>
    <p:extLst>
      <p:ext uri="{BB962C8B-B14F-4D97-AF65-F5344CB8AC3E}">
        <p14:creationId xmlns:p14="http://schemas.microsoft.com/office/powerpoint/2010/main" val="267304865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a:p>
        </p:txBody>
      </p:sp>
      <p:sp>
        <p:nvSpPr>
          <p:cNvPr id="4" name="Slide Number Placeholder 3"/>
          <p:cNvSpPr>
            <a:spLocks noGrp="1"/>
          </p:cNvSpPr>
          <p:nvPr>
            <p:ph type="sldNum" sz="quarter" idx="10"/>
          </p:nvPr>
        </p:nvSpPr>
        <p:spPr/>
        <p:txBody>
          <a:bodyPr/>
          <a:lstStyle/>
          <a:p>
            <a:fld id="{58BEACD0-0D9E-4AD8-85E9-5F37977EC23E}" type="slidenum">
              <a:rPr lang="en-US" smtClean="0"/>
              <a:t>46</a:t>
            </a:fld>
            <a:endParaRPr lang="en-US"/>
          </a:p>
        </p:txBody>
      </p:sp>
    </p:spTree>
    <p:extLst>
      <p:ext uri="{BB962C8B-B14F-4D97-AF65-F5344CB8AC3E}">
        <p14:creationId xmlns:p14="http://schemas.microsoft.com/office/powerpoint/2010/main" val="223492944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47</a:t>
            </a:fld>
            <a:endParaRPr lang="en-US"/>
          </a:p>
        </p:txBody>
      </p:sp>
    </p:spTree>
    <p:extLst>
      <p:ext uri="{BB962C8B-B14F-4D97-AF65-F5344CB8AC3E}">
        <p14:creationId xmlns:p14="http://schemas.microsoft.com/office/powerpoint/2010/main" val="346378671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baseline="0"/>
              <a:t>New side letter- Employees working 16 hours in 24 hour period, this is mainly for non nursing.  They have had a increase in individuals picking up over 16 hours in a 24 hour period.  Now in a lot of positions like nursing there is a cap on your hours however not with positions like UAP, we had a lot of discussion however very hard to implement when we allow call to work more.  Therefore we signed a letter to say we would discuss this.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baseline="0"/>
              <a:t>New side letter- On call utilization- starting with the highest utilization areas (2024+2025) look to see if it was used to finish shifts, keep members past their shift, every dept is unique and therefore will follow guidelines in each dept and try to improve how it is being used.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baseline="0"/>
              <a:t>New side letter- RN Multi Site Float Pool – Kaleida agrees to create a float pool for chemo cert nurses to support infusion, adding 1.0 FTE to make this float pool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baseline="0"/>
          </a:p>
          <a:p>
            <a:pPr marL="0" marR="0" lvl="0" indent="0" algn="l" defTabSz="914400" rtl="0" eaLnBrk="1" fontAlgn="auto" latinLnBrk="0" hangingPunct="1">
              <a:lnSpc>
                <a:spcPct val="100000"/>
              </a:lnSpc>
              <a:spcBef>
                <a:spcPts val="0"/>
              </a:spcBef>
              <a:spcAft>
                <a:spcPts val="0"/>
              </a:spcAft>
              <a:buClrTx/>
              <a:buSzTx/>
              <a:buFontTx/>
              <a:buNone/>
              <a:tabLst/>
              <a:defRPr/>
            </a:pPr>
            <a:r>
              <a:rPr lang="en-US" b="0"/>
              <a:t>New MOU </a:t>
            </a:r>
            <a:r>
              <a:rPr lang="en-US" b="1"/>
              <a:t>– </a:t>
            </a:r>
            <a:r>
              <a:rPr lang="en-US"/>
              <a:t>EP CVRT &amp; Special Procedures Nurse in MFSH EP Lab – this MOU</a:t>
            </a:r>
            <a:r>
              <a:rPr lang="en-US" baseline="0"/>
              <a:t> was entered into during the life of the previous agreement and added to the contract </a:t>
            </a:r>
            <a:endParaRPr lang="en-US" b="1"/>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a:p>
          <a:p>
            <a:pPr marL="0" marR="0" lvl="0" indent="0" algn="l" defTabSz="914400" rtl="0" eaLnBrk="1" fontAlgn="auto" latinLnBrk="0" hangingPunct="1">
              <a:lnSpc>
                <a:spcPct val="100000"/>
              </a:lnSpc>
              <a:spcBef>
                <a:spcPts val="0"/>
              </a:spcBef>
              <a:spcAft>
                <a:spcPts val="0"/>
              </a:spcAft>
              <a:buClrTx/>
              <a:buSzTx/>
              <a:buFontTx/>
              <a:buNone/>
              <a:tabLst/>
              <a:defRPr/>
            </a:pPr>
            <a:r>
              <a:rPr lang="en-US" b="0"/>
              <a:t>New MOU </a:t>
            </a:r>
            <a:r>
              <a:rPr lang="en-US" b="1"/>
              <a:t>– </a:t>
            </a:r>
            <a:r>
              <a:rPr lang="en-US"/>
              <a:t>Multi-Site Electro Neuro Diagnostic Technologist - this MOU</a:t>
            </a:r>
            <a:r>
              <a:rPr lang="en-US" baseline="0"/>
              <a:t> was entered into during the life of the previous agreement and added to the contract </a:t>
            </a:r>
            <a:endParaRPr lang="en-US" b="1"/>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a:p>
          <a:p>
            <a:pPr marL="0" marR="0" lvl="0" indent="0" algn="l" defTabSz="914400" rtl="0" eaLnBrk="1" fontAlgn="auto" latinLnBrk="0" hangingPunct="1">
              <a:lnSpc>
                <a:spcPct val="100000"/>
              </a:lnSpc>
              <a:spcBef>
                <a:spcPts val="0"/>
              </a:spcBef>
              <a:spcAft>
                <a:spcPts val="0"/>
              </a:spcAft>
              <a:buClrTx/>
              <a:buSzTx/>
              <a:buFontTx/>
              <a:buNone/>
              <a:tabLst/>
              <a:defRPr/>
            </a:pPr>
            <a:r>
              <a:rPr lang="en-US" b="0" baseline="0"/>
              <a:t>Remote work agreement – this MOU was entered into previously and job titles were updated, this was not previously part of the Master Collective Bargaining Agreement.   Certified Tumor Registrar was eliminated and replaced with Lead Oncology Data Specialist, LPN Neuro Specialist was eliminated as it does not exist, Medical Sect – Utilization Review was updated and dropped the PT next to the title.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baseline="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a:t>Employees working 16 hours in a 24 hour period – management put forward a policy that would restrict employees from working more than 16 consecutive hours in a 24 hour period.  This posed several different questions related to those who are on call, etc. and how this would be operationalized.  The parties will meet after ratification to continue those conversations and how this will be operationalized.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a:t>There is a commitment to look at the use of On Call in the system.  There is a perception that on call is not use as intended and that there are scheduled cases that are being done with our on call teams and the on call teams are feeling as if they are not being utilized appropriately.  The parties agree to meet 90 days after ratification to review this MOU and the use of On call in the system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a:t> </a:t>
            </a:r>
          </a:p>
          <a:p>
            <a:r>
              <a:rPr lang="en-US" baseline="0"/>
              <a:t>Conversion of certain OCH MA positions to Behavioral Health Technicians – these conversions will be presented at Job security, a new job description will be presented at oversight.   These conversions will take place on J10 &amp; J11 there will be 4.9 FTE’s for Behavioral Health Technicians as OCH New Positions</a:t>
            </a:r>
          </a:p>
          <a:p>
            <a:endParaRPr lang="en-US" baseline="0"/>
          </a:p>
          <a:p>
            <a:r>
              <a:rPr lang="en-US"/>
              <a:t>Multi</a:t>
            </a:r>
            <a:r>
              <a:rPr lang="en-US" baseline="0"/>
              <a:t> Site Float Pool Infusion Center - a</a:t>
            </a:r>
            <a:r>
              <a:rPr lang="en-US"/>
              <a:t>s</a:t>
            </a:r>
            <a:r>
              <a:rPr lang="en-US" baseline="0"/>
              <a:t> a result of staffing challenges at the individual infusion centers across KH, the Union and Employer agree to add one FTE into the Multi Site Float poll to cover the various sites, it was agreed that the parties would meet within 30 days of ratification</a:t>
            </a:r>
          </a:p>
          <a:p>
            <a:endParaRPr lang="en-US" baseline="0"/>
          </a:p>
          <a:p>
            <a:endParaRPr lang="en-US" baseline="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a:p>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48</a:t>
            </a:fld>
            <a:endParaRPr lang="en-US"/>
          </a:p>
        </p:txBody>
      </p:sp>
    </p:spTree>
    <p:extLst>
      <p:ext uri="{BB962C8B-B14F-4D97-AF65-F5344CB8AC3E}">
        <p14:creationId xmlns:p14="http://schemas.microsoft.com/office/powerpoint/2010/main" val="151826735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50</a:t>
            </a:fld>
            <a:endParaRPr lang="en-US"/>
          </a:p>
        </p:txBody>
      </p:sp>
    </p:spTree>
    <p:extLst>
      <p:ext uri="{BB962C8B-B14F-4D97-AF65-F5344CB8AC3E}">
        <p14:creationId xmlns:p14="http://schemas.microsoft.com/office/powerpoint/2010/main" val="320519541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It</a:t>
            </a:r>
            <a:r>
              <a:rPr lang="en-US" baseline="0"/>
              <a:t> was discovered there was an inconsistent practice across the sites and some departments were paying staff the 4 hours of pay that stayed over into their period of on call and were not held over for 1 hour or more.   It was agreed this would be the practice system wide going forward.    Then just clean up language</a:t>
            </a:r>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51</a:t>
            </a:fld>
            <a:endParaRPr lang="en-US"/>
          </a:p>
        </p:txBody>
      </p:sp>
    </p:spTree>
    <p:extLst>
      <p:ext uri="{BB962C8B-B14F-4D97-AF65-F5344CB8AC3E}">
        <p14:creationId xmlns:p14="http://schemas.microsoft.com/office/powerpoint/2010/main" val="963515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52</a:t>
            </a:fld>
            <a:endParaRPr lang="en-US"/>
          </a:p>
        </p:txBody>
      </p:sp>
    </p:spTree>
    <p:extLst>
      <p:ext uri="{BB962C8B-B14F-4D97-AF65-F5344CB8AC3E}">
        <p14:creationId xmlns:p14="http://schemas.microsoft.com/office/powerpoint/2010/main" val="329689321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a:p>
        </p:txBody>
      </p:sp>
      <p:sp>
        <p:nvSpPr>
          <p:cNvPr id="4" name="Slide Number Placeholder 3"/>
          <p:cNvSpPr>
            <a:spLocks noGrp="1"/>
          </p:cNvSpPr>
          <p:nvPr>
            <p:ph type="sldNum" sz="quarter" idx="10"/>
          </p:nvPr>
        </p:nvSpPr>
        <p:spPr/>
        <p:txBody>
          <a:bodyPr/>
          <a:lstStyle/>
          <a:p>
            <a:fld id="{58BEACD0-0D9E-4AD8-85E9-5F37977EC23E}" type="slidenum">
              <a:rPr lang="en-US" smtClean="0"/>
              <a:t>53</a:t>
            </a:fld>
            <a:endParaRPr lang="en-US"/>
          </a:p>
        </p:txBody>
      </p:sp>
    </p:spTree>
    <p:extLst>
      <p:ext uri="{BB962C8B-B14F-4D97-AF65-F5344CB8AC3E}">
        <p14:creationId xmlns:p14="http://schemas.microsoft.com/office/powerpoint/2010/main" val="8378287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a:t>Management committed that they continue to allow for a Union rep. if one is requested for these purposes but we will not automatically schedule a Union rep. for non disciplinary discussions.  KH will continue to schedule Union Reps. for investigatory interviews and investigations that could lead to discipline for the employee. </a:t>
            </a:r>
          </a:p>
          <a:p>
            <a:endParaRPr lang="en-US" baseline="0"/>
          </a:p>
          <a:p>
            <a:r>
              <a:rPr lang="en-US" baseline="0"/>
              <a:t>Grievance process – in an effort to bring grievances to closure in a more timely fashion, once a grievance is responded to the union must move it to the next step of the process within 2 regularly scheduled meetings.   The union may place grievances in abeyance in writing due to an employee being on Leave of Absence, DBL, WC, etc.     </a:t>
            </a:r>
          </a:p>
          <a:p>
            <a:endParaRPr lang="en-US" baseline="0"/>
          </a:p>
          <a:p>
            <a:r>
              <a:rPr lang="en-US" baseline="0"/>
              <a:t>The increase in the number of days to respond to the step 1 grievance was to allow for a more thorough review of the facts to try to resolve the grievance either through a settlement or a discussion with the Union that would result in the Union withdrawing the grievance.     	</a:t>
            </a:r>
            <a:endParaRPr lang="en-US"/>
          </a:p>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8</a:t>
            </a:fld>
            <a:endParaRPr lang="en-US"/>
          </a:p>
        </p:txBody>
      </p:sp>
    </p:spTree>
    <p:extLst>
      <p:ext uri="{BB962C8B-B14F-4D97-AF65-F5344CB8AC3E}">
        <p14:creationId xmlns:p14="http://schemas.microsoft.com/office/powerpoint/2010/main" val="66470493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54</a:t>
            </a:fld>
            <a:endParaRPr lang="en-US"/>
          </a:p>
        </p:txBody>
      </p:sp>
    </p:spTree>
    <p:extLst>
      <p:ext uri="{BB962C8B-B14F-4D97-AF65-F5344CB8AC3E}">
        <p14:creationId xmlns:p14="http://schemas.microsoft.com/office/powerpoint/2010/main" val="171255818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Art 35- what they are asking is for members to first use their DBL, PFL </a:t>
            </a:r>
            <a:r>
              <a:rPr lang="en-US" err="1"/>
              <a:t>etc</a:t>
            </a:r>
            <a:r>
              <a:rPr lang="en-US"/>
              <a:t> and then file for LOA.</a:t>
            </a:r>
          </a:p>
        </p:txBody>
      </p:sp>
      <p:sp>
        <p:nvSpPr>
          <p:cNvPr id="4" name="Slide Number Placeholder 3"/>
          <p:cNvSpPr>
            <a:spLocks noGrp="1"/>
          </p:cNvSpPr>
          <p:nvPr>
            <p:ph type="sldNum" sz="quarter" idx="10"/>
          </p:nvPr>
        </p:nvSpPr>
        <p:spPr/>
        <p:txBody>
          <a:bodyPr/>
          <a:lstStyle/>
          <a:p>
            <a:fld id="{58BEACD0-0D9E-4AD8-85E9-5F37977EC23E}" type="slidenum">
              <a:rPr lang="en-US" smtClean="0"/>
              <a:t>55</a:t>
            </a:fld>
            <a:endParaRPr lang="en-US"/>
          </a:p>
        </p:txBody>
      </p:sp>
    </p:spTree>
    <p:extLst>
      <p:ext uri="{BB962C8B-B14F-4D97-AF65-F5344CB8AC3E}">
        <p14:creationId xmlns:p14="http://schemas.microsoft.com/office/powerpoint/2010/main" val="371299653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56</a:t>
            </a:fld>
            <a:endParaRPr lang="en-US"/>
          </a:p>
        </p:txBody>
      </p:sp>
    </p:spTree>
    <p:extLst>
      <p:ext uri="{BB962C8B-B14F-4D97-AF65-F5344CB8AC3E}">
        <p14:creationId xmlns:p14="http://schemas.microsoft.com/office/powerpoint/2010/main" val="142910996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Section 2 – A – Upon receipt</a:t>
            </a:r>
            <a:r>
              <a:rPr lang="en-US" baseline="0"/>
              <a:t> of completed Request for Accommodation form, including any supporting documentation, IA will review the request and supporting documentation and conduct any follow up with the Employee, the employee’s medical provider, or EH as may be required and per the ADA/ADAAA.  Integrated absence will notify site HR and the employee’s manager, of the employee’s requires once all required supporting documentation has been received.  </a:t>
            </a:r>
          </a:p>
          <a:p>
            <a:endParaRPr lang="en-US" baseline="0"/>
          </a:p>
          <a:p>
            <a:r>
              <a:rPr lang="en-US" baseline="0"/>
              <a:t>Eliminated Section B  which required the EE to make an appt. with EH within 3 business days of notification  from IA</a:t>
            </a:r>
          </a:p>
          <a:p>
            <a:endParaRPr lang="en-US" baseline="0"/>
          </a:p>
          <a:p>
            <a:r>
              <a:rPr lang="en-US" baseline="0"/>
              <a:t>New Section B </a:t>
            </a:r>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57</a:t>
            </a:fld>
            <a:endParaRPr lang="en-US"/>
          </a:p>
        </p:txBody>
      </p:sp>
    </p:spTree>
    <p:extLst>
      <p:ext uri="{BB962C8B-B14F-4D97-AF65-F5344CB8AC3E}">
        <p14:creationId xmlns:p14="http://schemas.microsoft.com/office/powerpoint/2010/main" val="364704936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58</a:t>
            </a:fld>
            <a:endParaRPr lang="en-US"/>
          </a:p>
        </p:txBody>
      </p:sp>
    </p:spTree>
    <p:extLst>
      <p:ext uri="{BB962C8B-B14F-4D97-AF65-F5344CB8AC3E}">
        <p14:creationId xmlns:p14="http://schemas.microsoft.com/office/powerpoint/2010/main" val="392640423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Upgrade- was 1 individual in the whole system that we realized was training new employees and was not even receiving $2 more then her co workers if they were to train.</a:t>
            </a:r>
          </a:p>
          <a:p>
            <a:r>
              <a:rPr lang="en-US"/>
              <a:t>Last contract we added language for mainly retired individuals, but others benefit- if you were in a role like lead abstractor and then you retired or left and then came back within 3 years would not get the same pay if they went into just a abstractor position so that is now fixed.</a:t>
            </a:r>
          </a:p>
        </p:txBody>
      </p:sp>
      <p:sp>
        <p:nvSpPr>
          <p:cNvPr id="4" name="Slide Number Placeholder 3"/>
          <p:cNvSpPr>
            <a:spLocks noGrp="1"/>
          </p:cNvSpPr>
          <p:nvPr>
            <p:ph type="sldNum" sz="quarter" idx="10"/>
          </p:nvPr>
        </p:nvSpPr>
        <p:spPr/>
        <p:txBody>
          <a:bodyPr/>
          <a:lstStyle/>
          <a:p>
            <a:fld id="{58BEACD0-0D9E-4AD8-85E9-5F37977EC23E}" type="slidenum">
              <a:rPr lang="en-US" smtClean="0"/>
              <a:t>59</a:t>
            </a:fld>
            <a:endParaRPr lang="en-US"/>
          </a:p>
        </p:txBody>
      </p:sp>
    </p:spTree>
    <p:extLst>
      <p:ext uri="{BB962C8B-B14F-4D97-AF65-F5344CB8AC3E}">
        <p14:creationId xmlns:p14="http://schemas.microsoft.com/office/powerpoint/2010/main" val="297140956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MSW- were required to have a masters for their job but paid at a BSW pay grade, that is now fixed</a:t>
            </a:r>
          </a:p>
          <a:p>
            <a:r>
              <a:rPr lang="en-US"/>
              <a:t>In the last contract we had pharmacist, PA and CLS broken out from other professionals due to issues getting staff on those shifts. CLS were already at $4.00 a hour so it was increase .50</a:t>
            </a:r>
          </a:p>
        </p:txBody>
      </p:sp>
      <p:sp>
        <p:nvSpPr>
          <p:cNvPr id="4" name="Slide Number Placeholder 3"/>
          <p:cNvSpPr>
            <a:spLocks noGrp="1"/>
          </p:cNvSpPr>
          <p:nvPr>
            <p:ph type="sldNum" sz="quarter" idx="10"/>
          </p:nvPr>
        </p:nvSpPr>
        <p:spPr/>
        <p:txBody>
          <a:bodyPr/>
          <a:lstStyle/>
          <a:p>
            <a:fld id="{58BEACD0-0D9E-4AD8-85E9-5F37977EC23E}" type="slidenum">
              <a:rPr lang="en-US" smtClean="0"/>
              <a:t>60</a:t>
            </a:fld>
            <a:endParaRPr lang="en-US"/>
          </a:p>
        </p:txBody>
      </p:sp>
    </p:spTree>
    <p:extLst>
      <p:ext uri="{BB962C8B-B14F-4D97-AF65-F5344CB8AC3E}">
        <p14:creationId xmlns:p14="http://schemas.microsoft.com/office/powerpoint/2010/main" val="300239834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61</a:t>
            </a:fld>
            <a:endParaRPr lang="en-US"/>
          </a:p>
        </p:txBody>
      </p:sp>
    </p:spTree>
    <p:extLst>
      <p:ext uri="{BB962C8B-B14F-4D97-AF65-F5344CB8AC3E}">
        <p14:creationId xmlns:p14="http://schemas.microsoft.com/office/powerpoint/2010/main" val="252123814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LPN upgrade was for the system not only LTC</a:t>
            </a:r>
          </a:p>
          <a:p>
            <a:r>
              <a:rPr lang="en-US"/>
              <a:t>So last contract we already had med techs broken out from others titles, now we added RT, Histology to this group and added .50</a:t>
            </a:r>
          </a:p>
        </p:txBody>
      </p:sp>
      <p:sp>
        <p:nvSpPr>
          <p:cNvPr id="4" name="Slide Number Placeholder 3"/>
          <p:cNvSpPr>
            <a:spLocks noGrp="1"/>
          </p:cNvSpPr>
          <p:nvPr>
            <p:ph type="sldNum" sz="quarter" idx="10"/>
          </p:nvPr>
        </p:nvSpPr>
        <p:spPr/>
        <p:txBody>
          <a:bodyPr/>
          <a:lstStyle/>
          <a:p>
            <a:fld id="{58BEACD0-0D9E-4AD8-85E9-5F37977EC23E}" type="slidenum">
              <a:rPr lang="en-US" smtClean="0"/>
              <a:t>62</a:t>
            </a:fld>
            <a:endParaRPr lang="en-US"/>
          </a:p>
        </p:txBody>
      </p:sp>
    </p:spTree>
    <p:extLst>
      <p:ext uri="{BB962C8B-B14F-4D97-AF65-F5344CB8AC3E}">
        <p14:creationId xmlns:p14="http://schemas.microsoft.com/office/powerpoint/2010/main" val="349325751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Article 72 Committees – this was just clean up to</a:t>
            </a:r>
            <a:r>
              <a:rPr lang="en-US" baseline="0"/>
              <a:t> memorialize that there is a LTC State Staffing Committee</a:t>
            </a:r>
          </a:p>
          <a:p>
            <a:endParaRPr lang="en-US" baseline="0"/>
          </a:p>
          <a:p>
            <a:r>
              <a:rPr lang="en-US" baseline="0"/>
              <a:t>Article 76 –Staffing and Productivity Committee – there was much discussion at Bargaining regarding meals and breaks and employees not receiving those meals and breaks.  It was agreed that this should be a topic of conversation at the monthly Site Staffing and Productivity committee</a:t>
            </a:r>
          </a:p>
          <a:p>
            <a:endParaRPr lang="en-US" baseline="0"/>
          </a:p>
          <a:p>
            <a:r>
              <a:rPr lang="en-US" baseline="0"/>
              <a:t>Article 80 – School Health Employees – there was discussion that there is work to be done by the school health staff on superintendent days.  They will no longer be required to take PTO or Excused Absence on these days.  In addition it has been agreed that we will review the school calendar to review any additional days off </a:t>
            </a:r>
          </a:p>
          <a:p>
            <a:endParaRPr lang="en-US" baseline="0"/>
          </a:p>
          <a:p>
            <a:r>
              <a:rPr lang="en-US" baseline="0"/>
              <a:t>MOU #22 – removed the first two scales A &amp; B because there are no longer employees accruing in those scales.  BGMC RN and TCC </a:t>
            </a:r>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64</a:t>
            </a:fld>
            <a:endParaRPr lang="en-US"/>
          </a:p>
        </p:txBody>
      </p:sp>
    </p:spTree>
    <p:extLst>
      <p:ext uri="{BB962C8B-B14F-4D97-AF65-F5344CB8AC3E}">
        <p14:creationId xmlns:p14="http://schemas.microsoft.com/office/powerpoint/2010/main" val="39741511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Article</a:t>
            </a:r>
            <a:r>
              <a:rPr lang="en-US" baseline="0"/>
              <a:t> 9 – added language for Section 1 Pharmacists to allow them to change from Sunday through Saturday to Monday – Sunday to allow for the staff members to have a full weekend of time off</a:t>
            </a:r>
          </a:p>
          <a:p>
            <a:endParaRPr lang="en-US" baseline="0"/>
          </a:p>
          <a:p>
            <a:r>
              <a:rPr lang="en-US" baseline="0"/>
              <a:t>The employer is committed to discussion units that would benefit from having overlapping staff to give report.  This new language does not commit to changing lengths of shifts but recognizes there could be  a need.   A new letter of intent was entered into to acknowledge this commitment. </a:t>
            </a:r>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9</a:t>
            </a:fld>
            <a:endParaRPr lang="en-US"/>
          </a:p>
        </p:txBody>
      </p:sp>
    </p:spTree>
    <p:extLst>
      <p:ext uri="{BB962C8B-B14F-4D97-AF65-F5344CB8AC3E}">
        <p14:creationId xmlns:p14="http://schemas.microsoft.com/office/powerpoint/2010/main" val="383695373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work was started</a:t>
            </a:r>
            <a:r>
              <a:rPr lang="en-US" baseline="0"/>
              <a:t> during the prior agreement and included the Health and Safety Directors from both CWA and SEIU &amp; the CNE for Kaleida Health. This work will continue over the life of the new agreement to help improve the Healthy Work Environment for all employees. </a:t>
            </a:r>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65</a:t>
            </a:fld>
            <a:endParaRPr lang="en-US"/>
          </a:p>
        </p:txBody>
      </p:sp>
    </p:spTree>
    <p:extLst>
      <p:ext uri="{BB962C8B-B14F-4D97-AF65-F5344CB8AC3E}">
        <p14:creationId xmlns:p14="http://schemas.microsoft.com/office/powerpoint/2010/main" val="60008319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a:t>MOU #32 added job title Clinical Dietician to the Endo Diabetes clinic – this job title is recognized under the Professional BU </a:t>
            </a:r>
          </a:p>
          <a:p>
            <a:endParaRPr lang="en-US" baseline="0"/>
          </a:p>
        </p:txBody>
      </p:sp>
      <p:sp>
        <p:nvSpPr>
          <p:cNvPr id="4" name="Slide Number Placeholder 3"/>
          <p:cNvSpPr>
            <a:spLocks noGrp="1"/>
          </p:cNvSpPr>
          <p:nvPr>
            <p:ph type="sldNum" sz="quarter" idx="10"/>
          </p:nvPr>
        </p:nvSpPr>
        <p:spPr/>
        <p:txBody>
          <a:bodyPr/>
          <a:lstStyle/>
          <a:p>
            <a:fld id="{58BEACD0-0D9E-4AD8-85E9-5F37977EC23E}" type="slidenum">
              <a:rPr lang="en-US" smtClean="0"/>
              <a:t>66</a:t>
            </a:fld>
            <a:endParaRPr lang="en-US"/>
          </a:p>
        </p:txBody>
      </p:sp>
    </p:spTree>
    <p:extLst>
      <p:ext uri="{BB962C8B-B14F-4D97-AF65-F5344CB8AC3E}">
        <p14:creationId xmlns:p14="http://schemas.microsoft.com/office/powerpoint/2010/main" val="208638548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a:t>
            </a:r>
            <a:r>
              <a:rPr lang="en-US" baseline="0"/>
              <a:t> goal is to develop a shared governance model to address issued such as physician collaboration, escalation pathways, patient workload and create educational and development opportunities  at BGMC</a:t>
            </a:r>
          </a:p>
          <a:p>
            <a:endParaRPr lang="en-US" baseline="0"/>
          </a:p>
          <a:p>
            <a:r>
              <a:rPr lang="en-US" baseline="0"/>
              <a:t>At MFSH the goal is the same with the addition of reviewing assignments, practice/policy review &amp; new hire orientation 	</a:t>
            </a:r>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67</a:t>
            </a:fld>
            <a:endParaRPr lang="en-US"/>
          </a:p>
        </p:txBody>
      </p:sp>
    </p:spTree>
    <p:extLst>
      <p:ext uri="{BB962C8B-B14F-4D97-AF65-F5344CB8AC3E}">
        <p14:creationId xmlns:p14="http://schemas.microsoft.com/office/powerpoint/2010/main" val="3455727833"/>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68</a:t>
            </a:fld>
            <a:endParaRPr lang="en-US"/>
          </a:p>
        </p:txBody>
      </p:sp>
    </p:spTree>
    <p:extLst>
      <p:ext uri="{BB962C8B-B14F-4D97-AF65-F5344CB8AC3E}">
        <p14:creationId xmlns:p14="http://schemas.microsoft.com/office/powerpoint/2010/main" val="58219630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What have we completed already?</a:t>
            </a:r>
          </a:p>
        </p:txBody>
      </p:sp>
      <p:sp>
        <p:nvSpPr>
          <p:cNvPr id="4" name="Slide Number Placeholder 3"/>
          <p:cNvSpPr>
            <a:spLocks noGrp="1"/>
          </p:cNvSpPr>
          <p:nvPr>
            <p:ph type="sldNum" sz="quarter" idx="10"/>
          </p:nvPr>
        </p:nvSpPr>
        <p:spPr/>
        <p:txBody>
          <a:bodyPr/>
          <a:lstStyle/>
          <a:p>
            <a:fld id="{58BEACD0-0D9E-4AD8-85E9-5F37977EC23E}" type="slidenum">
              <a:rPr lang="en-US" smtClean="0"/>
              <a:t>70</a:t>
            </a:fld>
            <a:endParaRPr lang="en-US"/>
          </a:p>
        </p:txBody>
      </p:sp>
    </p:spTree>
    <p:extLst>
      <p:ext uri="{BB962C8B-B14F-4D97-AF65-F5344CB8AC3E}">
        <p14:creationId xmlns:p14="http://schemas.microsoft.com/office/powerpoint/2010/main" val="2475298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a:t>
            </a:r>
            <a:r>
              <a:rPr lang="en-US" baseline="0"/>
              <a:t> change in removing the Holiday commitment will help improve recruitment of Per Diems at OCH</a:t>
            </a:r>
          </a:p>
          <a:p>
            <a:endParaRPr lang="en-US" baseline="0"/>
          </a:p>
          <a:p>
            <a:r>
              <a:rPr lang="en-US" baseline="0"/>
              <a:t>The change for retirees will allow managers to work with employees who may have an interest in returning to Kaleida Health after retirement that have limitations on their hours of work due to their individual retirement plans. </a:t>
            </a:r>
          </a:p>
          <a:p>
            <a:endParaRPr lang="en-US" baseline="0"/>
          </a:p>
          <a:p>
            <a:r>
              <a:rPr lang="en-US" baseline="0"/>
              <a:t>The changes for the weekend work will not require per diems to work at least 2 weekend shifts in a time block and allow managers to schedule the per diems consistent with the departments scheduling practices.  For instance if staff in the department typically work 1 Weekend shift in a 4 week time block, the per diem will have the same expectation. </a:t>
            </a:r>
          </a:p>
        </p:txBody>
      </p:sp>
      <p:sp>
        <p:nvSpPr>
          <p:cNvPr id="4" name="Slide Number Placeholder 3"/>
          <p:cNvSpPr>
            <a:spLocks noGrp="1"/>
          </p:cNvSpPr>
          <p:nvPr>
            <p:ph type="sldNum" sz="quarter" idx="10"/>
          </p:nvPr>
        </p:nvSpPr>
        <p:spPr/>
        <p:txBody>
          <a:bodyPr/>
          <a:lstStyle/>
          <a:p>
            <a:fld id="{58BEACD0-0D9E-4AD8-85E9-5F37977EC23E}" type="slidenum">
              <a:rPr lang="en-US" smtClean="0"/>
              <a:t>10</a:t>
            </a:fld>
            <a:endParaRPr lang="en-US"/>
          </a:p>
        </p:txBody>
      </p:sp>
    </p:spTree>
    <p:extLst>
      <p:ext uri="{BB962C8B-B14F-4D97-AF65-F5344CB8AC3E}">
        <p14:creationId xmlns:p14="http://schemas.microsoft.com/office/powerpoint/2010/main" val="20891498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intent of</a:t>
            </a:r>
            <a:r>
              <a:rPr lang="en-US" baseline="0"/>
              <a:t> this change was to recognize that per diems are picking up more hours than previously.  The change to time and attendance language will now count all scheduled shifts and not just the commitment shifts. Therefore if a per diem employee picks up a shift above their commitment shifts and calls off that shift will count as an occurrence under time and attendance and could lead to discipline.   This will hold them accountable for all shifts they are scheduled. </a:t>
            </a:r>
          </a:p>
          <a:p>
            <a:endParaRPr lang="en-US" baseline="0"/>
          </a:p>
          <a:p>
            <a:r>
              <a:rPr lang="en-US" baseline="0"/>
              <a:t>The changes in section 8 was to account for NYS Paid Sick Leave law.  This is a change that would now allow them to carry over PTO from year to year	</a:t>
            </a:r>
            <a:endParaRPr lang="en-US" dirty="0">
              <a:ea typeface="Calibri"/>
              <a:cs typeface="Calibri"/>
            </a:endParaRPr>
          </a:p>
        </p:txBody>
      </p:sp>
      <p:sp>
        <p:nvSpPr>
          <p:cNvPr id="4" name="Slide Number Placeholder 3"/>
          <p:cNvSpPr>
            <a:spLocks noGrp="1"/>
          </p:cNvSpPr>
          <p:nvPr>
            <p:ph type="sldNum" sz="quarter" idx="10"/>
          </p:nvPr>
        </p:nvSpPr>
        <p:spPr/>
        <p:txBody>
          <a:bodyPr/>
          <a:lstStyle/>
          <a:p>
            <a:fld id="{58BEACD0-0D9E-4AD8-85E9-5F37977EC23E}" type="slidenum">
              <a:rPr lang="en-US" smtClean="0"/>
              <a:t>11</a:t>
            </a:fld>
            <a:endParaRPr lang="en-US"/>
          </a:p>
        </p:txBody>
      </p:sp>
    </p:spTree>
    <p:extLst>
      <p:ext uri="{BB962C8B-B14F-4D97-AF65-F5344CB8AC3E}">
        <p14:creationId xmlns:p14="http://schemas.microsoft.com/office/powerpoint/2010/main" val="28485107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Clean up language to Article 14</a:t>
            </a:r>
            <a:r>
              <a:rPr lang="en-US" baseline="0"/>
              <a:t> Only</a:t>
            </a:r>
          </a:p>
          <a:p>
            <a:endParaRPr lang="en-US" baseline="0"/>
          </a:p>
          <a:p>
            <a:r>
              <a:rPr lang="en-US" baseline="0"/>
              <a:t>Article 46 – language was added to section 4 as there were departments with new employees that did not have 1 year of clinical experience that have been precepting new employees.  While it is preferred that preceptors have 1 year of experience it is not always possible </a:t>
            </a:r>
            <a:endParaRPr lang="en-US"/>
          </a:p>
        </p:txBody>
      </p:sp>
      <p:sp>
        <p:nvSpPr>
          <p:cNvPr id="4" name="Slide Number Placeholder 3"/>
          <p:cNvSpPr>
            <a:spLocks noGrp="1"/>
          </p:cNvSpPr>
          <p:nvPr>
            <p:ph type="sldNum" sz="quarter" idx="10"/>
          </p:nvPr>
        </p:nvSpPr>
        <p:spPr/>
        <p:txBody>
          <a:bodyPr/>
          <a:lstStyle/>
          <a:p>
            <a:fld id="{58BEACD0-0D9E-4AD8-85E9-5F37977EC23E}" type="slidenum">
              <a:rPr lang="en-US" smtClean="0"/>
              <a:t>12</a:t>
            </a:fld>
            <a:endParaRPr lang="en-US"/>
          </a:p>
        </p:txBody>
      </p:sp>
    </p:spTree>
    <p:extLst>
      <p:ext uri="{BB962C8B-B14F-4D97-AF65-F5344CB8AC3E}">
        <p14:creationId xmlns:p14="http://schemas.microsoft.com/office/powerpoint/2010/main" val="1911962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8"/>
            <a:ext cx="8637073" cy="2920713"/>
          </a:xfrm>
        </p:spPr>
        <p:txBody>
          <a:bodyPr bIns="0" anchor="b">
            <a:normAutofit/>
          </a:bodyPr>
          <a:lstStyle>
            <a:lvl1pPr algn="ctr">
              <a:defRPr sz="6600"/>
            </a:lvl1pPr>
          </a:lstStyle>
          <a:p>
            <a:r>
              <a:rPr lang="en-US"/>
              <a:t>Click to edit Master title style</a:t>
            </a:r>
          </a:p>
        </p:txBody>
      </p:sp>
      <p:sp>
        <p:nvSpPr>
          <p:cNvPr id="3" name="Subtitle 2"/>
          <p:cNvSpPr>
            <a:spLocks noGrp="1"/>
          </p:cNvSpPr>
          <p:nvPr>
            <p:ph type="subTitle" idx="1"/>
          </p:nvPr>
        </p:nvSpPr>
        <p:spPr>
          <a:xfrm>
            <a:off x="1774424" y="3724074"/>
            <a:ext cx="8637072" cy="977621"/>
          </a:xfrm>
        </p:spPr>
        <p:txBody>
          <a:bodyPr tIns="91440" bIns="91440">
            <a:normAutofit/>
          </a:bodyPr>
          <a:lstStyle>
            <a:lvl1pPr marL="0" indent="0" algn="ctr">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a:xfrm>
            <a:off x="1451579" y="329307"/>
            <a:ext cx="5626774" cy="309201"/>
          </a:xfrm>
        </p:spPr>
        <p:txBody>
          <a:bodyPr/>
          <a:lstStyle/>
          <a:p>
            <a:endParaRPr lang="en-US"/>
          </a:p>
        </p:txBody>
      </p:sp>
      <p:sp>
        <p:nvSpPr>
          <p:cNvPr id="6" name="Slide Number Placeholder 5"/>
          <p:cNvSpPr>
            <a:spLocks noGrp="1"/>
          </p:cNvSpPr>
          <p:nvPr>
            <p:ph type="sldNum" sz="quarter" idx="12"/>
          </p:nvPr>
        </p:nvSpPr>
        <p:spPr>
          <a:xfrm>
            <a:off x="476834" y="798973"/>
            <a:ext cx="811019" cy="503578"/>
          </a:xfrm>
        </p:spPr>
        <p:txBody>
          <a:bodyPr/>
          <a:lstStyle/>
          <a:p>
            <a:fld id="{E5803530-6EF4-B34E-9811-88B18485BB25}" type="slidenum">
              <a:rPr lang="en-US" smtClean="0"/>
              <a:pPr/>
              <a:t>‹#›</a:t>
            </a:fld>
            <a:endParaRPr lang="en-US"/>
          </a:p>
        </p:txBody>
      </p:sp>
    </p:spTree>
    <p:extLst>
      <p:ext uri="{BB962C8B-B14F-4D97-AF65-F5344CB8AC3E}">
        <p14:creationId xmlns:p14="http://schemas.microsoft.com/office/powerpoint/2010/main" val="3854199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803530-6EF4-B34E-9811-88B18485BB25}" type="slidenum">
              <a:rPr lang="en-US" smtClean="0"/>
              <a:t>‹#›</a:t>
            </a:fld>
            <a:endParaRPr lang="en-US"/>
          </a:p>
        </p:txBody>
      </p:sp>
    </p:spTree>
    <p:extLst>
      <p:ext uri="{BB962C8B-B14F-4D97-AF65-F5344CB8AC3E}">
        <p14:creationId xmlns:p14="http://schemas.microsoft.com/office/powerpoint/2010/main" val="3723505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52" y="798973"/>
            <a:ext cx="1615742" cy="4659889"/>
          </a:xfrm>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1444672" y="798973"/>
            <a:ext cx="7518654"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803530-6EF4-B34E-9811-88B18485BB25}" type="slidenum">
              <a:rPr lang="en-US" smtClean="0"/>
              <a:t>‹#›</a:t>
            </a:fld>
            <a:endParaRPr lang="en-US"/>
          </a:p>
        </p:txBody>
      </p:sp>
    </p:spTree>
    <p:extLst>
      <p:ext uri="{BB962C8B-B14F-4D97-AF65-F5344CB8AC3E}">
        <p14:creationId xmlns:p14="http://schemas.microsoft.com/office/powerpoint/2010/main" val="30109879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90B06-6889-A7D1-384E-60E15F0AD41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8BFDC9D-F09D-9050-8999-97E5E36D43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CB53FD2-EA47-0674-0DAD-FB46B9B674CA}"/>
              </a:ext>
            </a:extLst>
          </p:cNvPr>
          <p:cNvSpPr>
            <a:spLocks noGrp="1"/>
          </p:cNvSpPr>
          <p:nvPr>
            <p:ph type="dt" sz="half" idx="10"/>
          </p:nvPr>
        </p:nvSpPr>
        <p:spPr>
          <a:xfrm>
            <a:off x="433250" y="6043477"/>
            <a:ext cx="2743200" cy="365125"/>
          </a:xfrm>
        </p:spPr>
        <p:txBody>
          <a:bodyPr/>
          <a:lstStyle>
            <a:lvl1pPr>
              <a:defRPr sz="1400">
                <a:solidFill>
                  <a:srgbClr val="45BEBB"/>
                </a:solidFill>
              </a:defRPr>
            </a:lvl1pPr>
          </a:lstStyle>
          <a:p>
            <a:endParaRPr lang="en-US"/>
          </a:p>
        </p:txBody>
      </p:sp>
      <p:sp>
        <p:nvSpPr>
          <p:cNvPr id="5" name="Footer Placeholder 4">
            <a:extLst>
              <a:ext uri="{FF2B5EF4-FFF2-40B4-BE49-F238E27FC236}">
                <a16:creationId xmlns:a16="http://schemas.microsoft.com/office/drawing/2014/main" id="{16886F47-5CE0-AD0C-A2E3-451DB90EAA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113280-0D33-C781-D384-95D9B478C688}"/>
              </a:ext>
            </a:extLst>
          </p:cNvPr>
          <p:cNvSpPr>
            <a:spLocks noGrp="1"/>
          </p:cNvSpPr>
          <p:nvPr>
            <p:ph type="sldNum" sz="quarter" idx="12"/>
          </p:nvPr>
        </p:nvSpPr>
        <p:spPr>
          <a:xfrm>
            <a:off x="9015550" y="6043477"/>
            <a:ext cx="2743200" cy="365125"/>
          </a:xfrm>
        </p:spPr>
        <p:txBody>
          <a:bodyPr/>
          <a:lstStyle>
            <a:lvl1pPr>
              <a:defRPr sz="1800">
                <a:solidFill>
                  <a:schemeClr val="accent1"/>
                </a:solidFill>
              </a:defRPr>
            </a:lvl1pPr>
          </a:lstStyle>
          <a:p>
            <a:fld id="{E5803530-6EF4-B34E-9811-88B18485BB25}" type="slidenum">
              <a:rPr lang="en-US" smtClean="0"/>
              <a:pPr/>
              <a:t>‹#›</a:t>
            </a:fld>
            <a:endParaRPr lang="en-US"/>
          </a:p>
        </p:txBody>
      </p:sp>
    </p:spTree>
    <p:extLst>
      <p:ext uri="{BB962C8B-B14F-4D97-AF65-F5344CB8AC3E}">
        <p14:creationId xmlns:p14="http://schemas.microsoft.com/office/powerpoint/2010/main" val="987447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803530-6EF4-B34E-9811-88B18485BB25}" type="slidenum">
              <a:rPr lang="en-US" smtClean="0"/>
              <a:t>‹#›</a:t>
            </a:fld>
            <a:endParaRPr lang="en-US"/>
          </a:p>
        </p:txBody>
      </p:sp>
    </p:spTree>
    <p:extLst>
      <p:ext uri="{BB962C8B-B14F-4D97-AF65-F5344CB8AC3E}">
        <p14:creationId xmlns:p14="http://schemas.microsoft.com/office/powerpoint/2010/main" val="2932340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74423" y="1756130"/>
            <a:ext cx="8643154" cy="1969007"/>
          </a:xfrm>
        </p:spPr>
        <p:txBody>
          <a:bodyPr anchor="b">
            <a:normAutofit/>
          </a:bodyPr>
          <a:lstStyle>
            <a:lvl1pPr algn="ctr">
              <a:defRPr sz="3600"/>
            </a:lvl1pPr>
          </a:lstStyle>
          <a:p>
            <a:r>
              <a:rPr lang="en-US"/>
              <a:t>Click to edit Master title style</a:t>
            </a:r>
          </a:p>
        </p:txBody>
      </p:sp>
      <p:sp>
        <p:nvSpPr>
          <p:cNvPr id="3" name="Text Placeholder 2"/>
          <p:cNvSpPr>
            <a:spLocks noGrp="1"/>
          </p:cNvSpPr>
          <p:nvPr>
            <p:ph type="body" idx="1"/>
          </p:nvPr>
        </p:nvSpPr>
        <p:spPr>
          <a:xfrm>
            <a:off x="1774423" y="3725137"/>
            <a:ext cx="8643154" cy="1093987"/>
          </a:xfrm>
        </p:spPr>
        <p:txBody>
          <a:bodyPr tIns="91440">
            <a:normAutofit/>
          </a:bodyPr>
          <a:lstStyle>
            <a:lvl1pPr marL="0" indent="0" algn="ct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803530-6EF4-B34E-9811-88B18485BB25}" type="slidenum">
              <a:rPr lang="en-US" smtClean="0"/>
              <a:t>‹#›</a:t>
            </a:fld>
            <a:endParaRPr lang="en-US"/>
          </a:p>
        </p:txBody>
      </p:sp>
    </p:spTree>
    <p:extLst>
      <p:ext uri="{BB962C8B-B14F-4D97-AF65-F5344CB8AC3E}">
        <p14:creationId xmlns:p14="http://schemas.microsoft.com/office/powerpoint/2010/main" val="3762592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293577" cy="1059305"/>
          </a:xfrm>
        </p:spPr>
        <p:txBody>
          <a:bodyPr/>
          <a:lstStyle/>
          <a:p>
            <a:r>
              <a:rPr lang="en-US"/>
              <a:t>Click to edit Master title style</a:t>
            </a:r>
          </a:p>
        </p:txBody>
      </p:sp>
      <p:sp>
        <p:nvSpPr>
          <p:cNvPr id="3" name="Content Placeholder 2"/>
          <p:cNvSpPr>
            <a:spLocks noGrp="1"/>
          </p:cNvSpPr>
          <p:nvPr>
            <p:ph sz="half" idx="1"/>
          </p:nvPr>
        </p:nvSpPr>
        <p:spPr>
          <a:xfrm>
            <a:off x="1447331" y="2010878"/>
            <a:ext cx="4488654"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54140" y="2017343"/>
            <a:ext cx="4488654"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803530-6EF4-B34E-9811-88B18485BB25}" type="slidenum">
              <a:rPr lang="en-US" smtClean="0"/>
              <a:t>‹#›</a:t>
            </a:fld>
            <a:endParaRPr lang="en-US"/>
          </a:p>
        </p:txBody>
      </p:sp>
    </p:spTree>
    <p:extLst>
      <p:ext uri="{BB962C8B-B14F-4D97-AF65-F5344CB8AC3E}">
        <p14:creationId xmlns:p14="http://schemas.microsoft.com/office/powerpoint/2010/main" val="3059331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295603" cy="1056319"/>
          </a:xfrm>
        </p:spPr>
        <p:txBody>
          <a:bodyPr/>
          <a:lstStyle/>
          <a:p>
            <a:r>
              <a:rPr lang="en-US"/>
              <a:t>Click to edit Master title style</a:t>
            </a:r>
          </a:p>
        </p:txBody>
      </p:sp>
      <p:sp>
        <p:nvSpPr>
          <p:cNvPr id="3" name="Text Placeholder 2"/>
          <p:cNvSpPr>
            <a:spLocks noGrp="1"/>
          </p:cNvSpPr>
          <p:nvPr>
            <p:ph type="body" idx="1"/>
          </p:nvPr>
        </p:nvSpPr>
        <p:spPr>
          <a:xfrm>
            <a:off x="1447191" y="2019549"/>
            <a:ext cx="448879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488794"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56025" y="2023003"/>
            <a:ext cx="448879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56025" y="2821491"/>
            <a:ext cx="4488794"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803530-6EF4-B34E-9811-88B18485BB25}" type="slidenum">
              <a:rPr lang="en-US" smtClean="0"/>
              <a:t>‹#›</a:t>
            </a:fld>
            <a:endParaRPr lang="en-US"/>
          </a:p>
        </p:txBody>
      </p:sp>
    </p:spTree>
    <p:extLst>
      <p:ext uri="{BB962C8B-B14F-4D97-AF65-F5344CB8AC3E}">
        <p14:creationId xmlns:p14="http://schemas.microsoft.com/office/powerpoint/2010/main" val="3778215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803530-6EF4-B34E-9811-88B18485BB25}" type="slidenum">
              <a:rPr lang="en-US" smtClean="0"/>
              <a:t>‹#›</a:t>
            </a:fld>
            <a:endParaRPr lang="en-US"/>
          </a:p>
        </p:txBody>
      </p:sp>
    </p:spTree>
    <p:extLst>
      <p:ext uri="{BB962C8B-B14F-4D97-AF65-F5344CB8AC3E}">
        <p14:creationId xmlns:p14="http://schemas.microsoft.com/office/powerpoint/2010/main" val="2130774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a:t>
            </a:fld>
            <a:endParaRPr lang="en-US"/>
          </a:p>
        </p:txBody>
      </p:sp>
    </p:spTree>
    <p:extLst>
      <p:ext uri="{BB962C8B-B14F-4D97-AF65-F5344CB8AC3E}">
        <p14:creationId xmlns:p14="http://schemas.microsoft.com/office/powerpoint/2010/main" val="3786286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2961967" cy="2406518"/>
          </a:xfrm>
        </p:spPr>
        <p:txBody>
          <a:bodyPr anchor="b">
            <a:normAutofit/>
          </a:bodyPr>
          <a:lstStyle>
            <a:lvl1pPr algn="l">
              <a:defRPr sz="2400"/>
            </a:lvl1pPr>
          </a:lstStyle>
          <a:p>
            <a:r>
              <a:rPr lang="en-US"/>
              <a:t>Click to edit Master title style</a:t>
            </a:r>
          </a:p>
        </p:txBody>
      </p:sp>
      <p:sp>
        <p:nvSpPr>
          <p:cNvPr id="3" name="Content Placeholder 2"/>
          <p:cNvSpPr>
            <a:spLocks noGrp="1"/>
          </p:cNvSpPr>
          <p:nvPr>
            <p:ph idx="1"/>
          </p:nvPr>
        </p:nvSpPr>
        <p:spPr>
          <a:xfrm>
            <a:off x="473032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444671" y="3205491"/>
            <a:ext cx="2961967"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803530-6EF4-B34E-9811-88B18485BB25}" type="slidenum">
              <a:rPr lang="en-US" smtClean="0"/>
              <a:t>‹#›</a:t>
            </a:fld>
            <a:endParaRPr lang="en-US"/>
          </a:p>
        </p:txBody>
      </p:sp>
    </p:spTree>
    <p:extLst>
      <p:ext uri="{BB962C8B-B14F-4D97-AF65-F5344CB8AC3E}">
        <p14:creationId xmlns:p14="http://schemas.microsoft.com/office/powerpoint/2010/main" val="3681226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2"/>
            <a:ext cx="5532328" cy="1922299"/>
          </a:xfrm>
        </p:spPr>
        <p:txBody>
          <a:bodyPr anchor="b">
            <a:normAutofit/>
          </a:bodyPr>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8124389" y="1122542"/>
            <a:ext cx="2791171"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a:r>
              <a:rPr lang="en-US"/>
              <a:t>Click icon to add picture</a:t>
            </a:r>
          </a:p>
        </p:txBody>
      </p:sp>
      <p:sp>
        <p:nvSpPr>
          <p:cNvPr id="4" name="Text Placeholder 3"/>
          <p:cNvSpPr>
            <a:spLocks noGrp="1"/>
          </p:cNvSpPr>
          <p:nvPr>
            <p:ph type="body" sz="half" idx="2"/>
          </p:nvPr>
        </p:nvSpPr>
        <p:spPr>
          <a:xfrm>
            <a:off x="1450329" y="3059600"/>
            <a:ext cx="5524404" cy="2090134"/>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E5803530-6EF4-B34E-9811-88B18485BB25}" type="slidenum">
              <a:rPr lang="en-US" smtClean="0"/>
              <a:t>‹#›</a:t>
            </a:fld>
            <a:endParaRPr lang="en-US"/>
          </a:p>
        </p:txBody>
      </p:sp>
    </p:spTree>
    <p:extLst>
      <p:ext uri="{BB962C8B-B14F-4D97-AF65-F5344CB8AC3E}">
        <p14:creationId xmlns:p14="http://schemas.microsoft.com/office/powerpoint/2010/main" val="210687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1579" y="804519"/>
            <a:ext cx="9291215" cy="104923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451579" y="2015732"/>
            <a:ext cx="929121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24207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1451579" y="329307"/>
            <a:ext cx="562677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5803530-6EF4-B34E-9811-88B18485BB25}" type="slidenum">
              <a:rPr lang="en-US" smtClean="0"/>
              <a:t>‹#›</a:t>
            </a:fld>
            <a:endParaRPr lang="en-US"/>
          </a:p>
        </p:txBody>
      </p:sp>
      <p:sp>
        <p:nvSpPr>
          <p:cNvPr id="9" name="Rectangle 8"/>
          <p:cNvSpPr/>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12" name="Straight Connector 11"/>
          <p:cNvCxnSpPr/>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4242975"/>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661" r:id="rId12"/>
  </p:sldLayoutIdLst>
  <p:hf hdr="0" ftr="0" dt="0"/>
  <p:txStyles>
    <p:titleStyle>
      <a:lvl1pPr algn="ctr" defTabSz="9144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2.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8.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8.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8.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8.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8.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8.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8.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8.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8.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8.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8.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8.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8.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5803530-6EF4-B34E-9811-88B18485BB25}" type="slidenum">
              <a:rPr lang="en-US" smtClean="0"/>
              <a:t>1</a:t>
            </a:fld>
            <a:endParaRPr lang="en-US"/>
          </a:p>
        </p:txBody>
      </p:sp>
      <p:sp>
        <p:nvSpPr>
          <p:cNvPr id="5" name="TextBox 4"/>
          <p:cNvSpPr txBox="1"/>
          <p:nvPr/>
        </p:nvSpPr>
        <p:spPr>
          <a:xfrm>
            <a:off x="1750980" y="1507787"/>
            <a:ext cx="8589523" cy="3600986"/>
          </a:xfrm>
          <a:prstGeom prst="rect">
            <a:avLst/>
          </a:prstGeom>
          <a:noFill/>
        </p:spPr>
        <p:txBody>
          <a:bodyPr wrap="square" rtlCol="0">
            <a:spAutoFit/>
          </a:bodyPr>
          <a:lstStyle/>
          <a:p>
            <a:pPr algn="ctr"/>
            <a:r>
              <a:rPr lang="en-US" sz="6000" b="1">
                <a:solidFill>
                  <a:schemeClr val="accent1"/>
                </a:solidFill>
              </a:rPr>
              <a:t>2025 Master Bargaining Agreement</a:t>
            </a:r>
          </a:p>
          <a:p>
            <a:pPr algn="ctr"/>
            <a:r>
              <a:rPr lang="en-US" sz="5400">
                <a:solidFill>
                  <a:schemeClr val="accent1"/>
                </a:solidFill>
              </a:rPr>
              <a:t>CWA 1168</a:t>
            </a:r>
          </a:p>
          <a:p>
            <a:pPr algn="ctr"/>
            <a:r>
              <a:rPr lang="en-US" sz="5400">
                <a:solidFill>
                  <a:schemeClr val="accent1"/>
                </a:solidFill>
              </a:rPr>
              <a:t>Steward Training</a:t>
            </a:r>
          </a:p>
        </p:txBody>
      </p:sp>
    </p:spTree>
    <p:extLst>
      <p:ext uri="{BB962C8B-B14F-4D97-AF65-F5344CB8AC3E}">
        <p14:creationId xmlns:p14="http://schemas.microsoft.com/office/powerpoint/2010/main" val="31897994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lstStyle/>
          <a:p>
            <a:r>
              <a:rPr lang="en-US" b="1">
                <a:solidFill>
                  <a:schemeClr val="bg1"/>
                </a:solidFill>
              </a:rPr>
              <a:t>Administrative - Continued</a:t>
            </a:r>
          </a:p>
        </p:txBody>
      </p:sp>
      <p:sp>
        <p:nvSpPr>
          <p:cNvPr id="3" name="Content Placeholder 2"/>
          <p:cNvSpPr>
            <a:spLocks noGrp="1"/>
          </p:cNvSpPr>
          <p:nvPr>
            <p:ph idx="1"/>
          </p:nvPr>
        </p:nvSpPr>
        <p:spPr/>
        <p:txBody>
          <a:bodyPr>
            <a:normAutofit fontScale="85000" lnSpcReduction="10000"/>
          </a:bodyPr>
          <a:lstStyle/>
          <a:p>
            <a:r>
              <a:rPr lang="en-US" sz="2000">
                <a:solidFill>
                  <a:schemeClr val="accent1"/>
                </a:solidFill>
              </a:rPr>
              <a:t>Section 5 e.) – Added new language – Per Diem employees will not be scheduled to work holidays under Article 82 </a:t>
            </a:r>
          </a:p>
          <a:p>
            <a:r>
              <a:rPr lang="en-US" sz="2000">
                <a:solidFill>
                  <a:schemeClr val="accent1"/>
                </a:solidFill>
              </a:rPr>
              <a:t>Section 5 f.) – Added – Should a former KH EE who is currently receiving retirement benefits apply for and be awarded a Per Diem position, KH will work with them related to commitment based on retirement plan and earnings limitations</a:t>
            </a:r>
          </a:p>
          <a:p>
            <a:r>
              <a:rPr lang="en-US" sz="2000">
                <a:solidFill>
                  <a:schemeClr val="accent1"/>
                </a:solidFill>
              </a:rPr>
              <a:t>Section 6 b.) – Added – where employees have weekend work requirement, per diem EE’s will be scheduled to work 2 weekend shifts per time block,</a:t>
            </a:r>
            <a:r>
              <a:rPr lang="en-US" sz="2000" b="1">
                <a:solidFill>
                  <a:schemeClr val="accent1"/>
                </a:solidFill>
              </a:rPr>
              <a:t> or as consistent with the weekend scheduling practices in the dept. (e.g. departments that work one of every 8 weekends) </a:t>
            </a:r>
          </a:p>
        </p:txBody>
      </p:sp>
      <p:sp>
        <p:nvSpPr>
          <p:cNvPr id="5" name="Text Placeholder 4"/>
          <p:cNvSpPr>
            <a:spLocks noGrp="1"/>
          </p:cNvSpPr>
          <p:nvPr>
            <p:ph type="body" sz="half" idx="2"/>
          </p:nvPr>
        </p:nvSpPr>
        <p:spPr/>
        <p:txBody>
          <a:bodyPr>
            <a:normAutofit fontScale="92500"/>
          </a:bodyPr>
          <a:lstStyle/>
          <a:p>
            <a:endParaRPr lang="en-US" sz="1700" b="1"/>
          </a:p>
          <a:p>
            <a:endParaRPr lang="en-US" sz="1700" b="1"/>
          </a:p>
          <a:p>
            <a:r>
              <a:rPr lang="en-US" sz="2800" b="1" i="1">
                <a:solidFill>
                  <a:schemeClr val="accent1"/>
                </a:solidFill>
              </a:rPr>
              <a:t>Article 12 Per Diem Employees</a:t>
            </a:r>
          </a:p>
          <a:p>
            <a:endParaRPr lang="en-US" sz="2000"/>
          </a:p>
        </p:txBody>
      </p:sp>
      <p:sp>
        <p:nvSpPr>
          <p:cNvPr id="4" name="Slide Number Placeholder 3"/>
          <p:cNvSpPr>
            <a:spLocks noGrp="1"/>
          </p:cNvSpPr>
          <p:nvPr>
            <p:ph type="sldNum" sz="quarter" idx="12"/>
          </p:nvPr>
        </p:nvSpPr>
        <p:spPr/>
        <p:txBody>
          <a:bodyPr/>
          <a:lstStyle/>
          <a:p>
            <a:fld id="{E5803530-6EF4-B34E-9811-88B18485BB25}" type="slidenum">
              <a:rPr lang="en-US" smtClean="0"/>
              <a:t>10</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2544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lstStyle/>
          <a:p>
            <a:r>
              <a:rPr lang="en-US" b="1">
                <a:solidFill>
                  <a:schemeClr val="bg1"/>
                </a:solidFill>
              </a:rPr>
              <a:t>Administrative - Continued</a:t>
            </a:r>
          </a:p>
        </p:txBody>
      </p:sp>
      <p:sp>
        <p:nvSpPr>
          <p:cNvPr id="3" name="Content Placeholder 2"/>
          <p:cNvSpPr>
            <a:spLocks noGrp="1"/>
          </p:cNvSpPr>
          <p:nvPr>
            <p:ph idx="1"/>
          </p:nvPr>
        </p:nvSpPr>
        <p:spPr/>
        <p:txBody>
          <a:bodyPr>
            <a:normAutofit fontScale="77500" lnSpcReduction="20000"/>
          </a:bodyPr>
          <a:lstStyle/>
          <a:p>
            <a:r>
              <a:rPr lang="en-US" sz="2400">
                <a:solidFill>
                  <a:schemeClr val="accent1"/>
                </a:solidFill>
              </a:rPr>
              <a:t>Section 6 c.) – changed time and attendance for Per Diems – Per Diem EE’s shall give the ER at least 4 hours notice in advance of their scheduled shift if they are not going to report to work.  When a per diem is absent from work on 3 occurrences, a written warning will be issued after the 3</a:t>
            </a:r>
            <a:r>
              <a:rPr lang="en-US" sz="2400" baseline="30000">
                <a:solidFill>
                  <a:schemeClr val="accent1"/>
                </a:solidFill>
              </a:rPr>
              <a:t>rd</a:t>
            </a:r>
            <a:r>
              <a:rPr lang="en-US" sz="2400">
                <a:solidFill>
                  <a:schemeClr val="accent1"/>
                </a:solidFill>
              </a:rPr>
              <a:t> occurrence.   If a per diem employee is absent from work for a 4</a:t>
            </a:r>
            <a:r>
              <a:rPr lang="en-US" sz="2400" baseline="30000">
                <a:solidFill>
                  <a:schemeClr val="accent1"/>
                </a:solidFill>
              </a:rPr>
              <a:t>th</a:t>
            </a:r>
            <a:r>
              <a:rPr lang="en-US" sz="2400">
                <a:solidFill>
                  <a:schemeClr val="accent1"/>
                </a:solidFill>
              </a:rPr>
              <a:t> occurrence within a 12 month period, from the date of the first occurrence the EE will be terminated. </a:t>
            </a:r>
          </a:p>
          <a:p>
            <a:r>
              <a:rPr lang="en-US" sz="2400">
                <a:solidFill>
                  <a:schemeClr val="accent1"/>
                </a:solidFill>
              </a:rPr>
              <a:t>Section 8 – EE’s who transfer to per diem position shall not lose any PTO earned prior to transfer and will be paid for all hours over 56 hours.  They will have the option to carry over the 56 hours or opt to be paid out at time of transfer. </a:t>
            </a:r>
          </a:p>
          <a:p>
            <a:endParaRPr lang="en-US" sz="2400"/>
          </a:p>
        </p:txBody>
      </p:sp>
      <p:sp>
        <p:nvSpPr>
          <p:cNvPr id="5" name="Text Placeholder 4"/>
          <p:cNvSpPr>
            <a:spLocks noGrp="1"/>
          </p:cNvSpPr>
          <p:nvPr>
            <p:ph type="body" sz="half" idx="2"/>
          </p:nvPr>
        </p:nvSpPr>
        <p:spPr/>
        <p:txBody>
          <a:bodyPr/>
          <a:lstStyle/>
          <a:p>
            <a:endParaRPr lang="en-US" sz="2000" b="1"/>
          </a:p>
          <a:p>
            <a:endParaRPr lang="en-US" sz="2000" b="1"/>
          </a:p>
          <a:p>
            <a:r>
              <a:rPr lang="en-US" sz="2800" b="1" i="1">
                <a:solidFill>
                  <a:schemeClr val="accent1"/>
                </a:solidFill>
              </a:rPr>
              <a:t>Article 12 Per Diem </a:t>
            </a:r>
            <a:r>
              <a:rPr lang="en-US" sz="2800" i="1">
                <a:solidFill>
                  <a:schemeClr val="accent1"/>
                </a:solidFill>
              </a:rPr>
              <a:t>Continued</a:t>
            </a:r>
          </a:p>
          <a:p>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1668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lstStyle/>
          <a:p>
            <a:r>
              <a:rPr lang="en-US" b="1">
                <a:solidFill>
                  <a:schemeClr val="bg1"/>
                </a:solidFill>
              </a:rPr>
              <a:t>Administrative - Continued</a:t>
            </a:r>
          </a:p>
        </p:txBody>
      </p:sp>
      <p:sp>
        <p:nvSpPr>
          <p:cNvPr id="3" name="Content Placeholder 2"/>
          <p:cNvSpPr>
            <a:spLocks noGrp="1"/>
          </p:cNvSpPr>
          <p:nvPr>
            <p:ph idx="1"/>
          </p:nvPr>
        </p:nvSpPr>
        <p:spPr>
          <a:xfrm>
            <a:off x="5181600" y="995363"/>
            <a:ext cx="6172200" cy="4873625"/>
          </a:xfrm>
        </p:spPr>
        <p:txBody>
          <a:bodyPr>
            <a:normAutofit fontScale="92500"/>
          </a:bodyPr>
          <a:lstStyle/>
          <a:p>
            <a:pPr marL="0" indent="0">
              <a:buNone/>
            </a:pPr>
            <a:r>
              <a:rPr lang="en-US" b="1"/>
              <a:t> </a:t>
            </a:r>
            <a:r>
              <a:rPr lang="en-US" sz="2400" b="1">
                <a:solidFill>
                  <a:schemeClr val="accent1"/>
                </a:solidFill>
              </a:rPr>
              <a:t>Weekend Employees </a:t>
            </a:r>
            <a:r>
              <a:rPr lang="en-US" sz="2400">
                <a:solidFill>
                  <a:schemeClr val="accent1"/>
                </a:solidFill>
              </a:rPr>
              <a:t> </a:t>
            </a:r>
          </a:p>
          <a:p>
            <a:r>
              <a:rPr lang="en-US" sz="2400">
                <a:solidFill>
                  <a:schemeClr val="accent1"/>
                </a:solidFill>
              </a:rPr>
              <a:t>Clean up language – added that Weekend only Employees can work a minimum of 23 hours and up to 37.5 hours in week. </a:t>
            </a:r>
          </a:p>
          <a:p>
            <a:pPr marL="0" indent="0">
              <a:buNone/>
            </a:pPr>
            <a:r>
              <a:rPr lang="en-US" sz="2400" b="1">
                <a:solidFill>
                  <a:schemeClr val="accent1"/>
                </a:solidFill>
              </a:rPr>
              <a:t>Nursing Preceptor Program</a:t>
            </a:r>
            <a:r>
              <a:rPr lang="en-US" sz="2400">
                <a:solidFill>
                  <a:schemeClr val="accent1"/>
                </a:solidFill>
              </a:rPr>
              <a:t> </a:t>
            </a:r>
          </a:p>
          <a:p>
            <a:r>
              <a:rPr lang="en-US" sz="2400">
                <a:solidFill>
                  <a:schemeClr val="accent1"/>
                </a:solidFill>
              </a:rPr>
              <a:t>Added LPN to this article and reference to Appendix F, Technical Employees(removed from Article 47, Training program)</a:t>
            </a:r>
          </a:p>
          <a:p>
            <a:r>
              <a:rPr lang="en-US" sz="2400">
                <a:solidFill>
                  <a:schemeClr val="accent1"/>
                </a:solidFill>
              </a:rPr>
              <a:t>Section 4 – Preceptors preferably will have 1 year clinical experience. </a:t>
            </a:r>
          </a:p>
          <a:p>
            <a:pPr marL="0" indent="0">
              <a:buNone/>
            </a:pPr>
            <a:endParaRPr lang="en-US">
              <a:solidFill>
                <a:schemeClr val="accent1"/>
              </a:solidFill>
            </a:endParaRPr>
          </a:p>
        </p:txBody>
      </p:sp>
      <p:sp>
        <p:nvSpPr>
          <p:cNvPr id="5" name="Text Placeholder 4"/>
          <p:cNvSpPr>
            <a:spLocks noGrp="1"/>
          </p:cNvSpPr>
          <p:nvPr>
            <p:ph type="body" sz="half" idx="2"/>
          </p:nvPr>
        </p:nvSpPr>
        <p:spPr/>
        <p:txBody>
          <a:bodyPr>
            <a:normAutofit fontScale="62500" lnSpcReduction="20000"/>
          </a:bodyPr>
          <a:lstStyle/>
          <a:p>
            <a:endParaRPr lang="en-US" sz="2800" b="1" i="1"/>
          </a:p>
          <a:p>
            <a:r>
              <a:rPr lang="en-US" sz="2800" b="1" i="1">
                <a:solidFill>
                  <a:schemeClr val="accent1"/>
                </a:solidFill>
              </a:rPr>
              <a:t>Article 14 – Weekend Employees </a:t>
            </a:r>
            <a:r>
              <a:rPr lang="en-US" sz="2800" i="1">
                <a:solidFill>
                  <a:schemeClr val="accent1"/>
                </a:solidFill>
              </a:rPr>
              <a:t> </a:t>
            </a:r>
          </a:p>
          <a:p>
            <a:endParaRPr lang="en-US" sz="2800" i="1">
              <a:solidFill>
                <a:schemeClr val="accent1"/>
              </a:solidFill>
            </a:endParaRPr>
          </a:p>
          <a:p>
            <a:r>
              <a:rPr lang="en-US" sz="2800" b="1" i="1">
                <a:solidFill>
                  <a:schemeClr val="accent1"/>
                </a:solidFill>
              </a:rPr>
              <a:t>Article 46- Nursing Preceptor Program</a:t>
            </a:r>
            <a:r>
              <a:rPr lang="en-US" sz="2800" i="1">
                <a:solidFill>
                  <a:schemeClr val="accent1"/>
                </a:solidFill>
              </a:rPr>
              <a:t> </a:t>
            </a:r>
          </a:p>
          <a:p>
            <a:endParaRPr lang="en-US" sz="2800"/>
          </a:p>
        </p:txBody>
      </p:sp>
      <p:sp>
        <p:nvSpPr>
          <p:cNvPr id="4" name="Slide Number Placeholder 3"/>
          <p:cNvSpPr>
            <a:spLocks noGrp="1"/>
          </p:cNvSpPr>
          <p:nvPr>
            <p:ph type="sldNum" sz="quarter" idx="12"/>
          </p:nvPr>
        </p:nvSpPr>
        <p:spPr/>
        <p:txBody>
          <a:bodyPr/>
          <a:lstStyle/>
          <a:p>
            <a:fld id="{E5803530-6EF4-B34E-9811-88B18485BB25}" type="slidenum">
              <a:rPr lang="en-US" smtClean="0"/>
              <a:t>12</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83289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lstStyle/>
          <a:p>
            <a:r>
              <a:rPr lang="en-US" b="1">
                <a:solidFill>
                  <a:schemeClr val="bg1"/>
                </a:solidFill>
              </a:rPr>
              <a:t>Administrative - Continued</a:t>
            </a:r>
          </a:p>
        </p:txBody>
      </p:sp>
      <p:sp>
        <p:nvSpPr>
          <p:cNvPr id="3" name="Content Placeholder 2"/>
          <p:cNvSpPr>
            <a:spLocks noGrp="1"/>
          </p:cNvSpPr>
          <p:nvPr>
            <p:ph idx="1"/>
          </p:nvPr>
        </p:nvSpPr>
        <p:spPr>
          <a:xfrm>
            <a:off x="5181600" y="995363"/>
            <a:ext cx="6172200" cy="4873625"/>
          </a:xfrm>
        </p:spPr>
        <p:txBody>
          <a:bodyPr>
            <a:normAutofit fontScale="92500" lnSpcReduction="10000"/>
          </a:bodyPr>
          <a:lstStyle/>
          <a:p>
            <a:r>
              <a:rPr lang="en-US" b="1"/>
              <a:t> </a:t>
            </a:r>
            <a:r>
              <a:rPr lang="en-US">
                <a:solidFill>
                  <a:schemeClr val="accent1"/>
                </a:solidFill>
              </a:rPr>
              <a:t>Effective 12/28/2025 all SNF employees will be moved off the scales in Sect. 4 and placed on the PTO scales in Sect. 1 for their job title</a:t>
            </a:r>
          </a:p>
          <a:p>
            <a:endParaRPr lang="en-US">
              <a:solidFill>
                <a:schemeClr val="accent1"/>
              </a:solidFill>
            </a:endParaRPr>
          </a:p>
          <a:p>
            <a:r>
              <a:rPr lang="en-US">
                <a:solidFill>
                  <a:schemeClr val="accent1"/>
                </a:solidFill>
              </a:rPr>
              <a:t>Sect. 6 – added clarifying language that ESB is used during DBL and WC.  Use for periods of Short term DBL will only include instances where the EE filed a claim for short term DBL and the claim was approved or the underlying condition lasted 7 days and would have been approved and paid by the carrier if DBL continued beyond waiting period</a:t>
            </a:r>
          </a:p>
          <a:p>
            <a:endParaRPr lang="en-US">
              <a:solidFill>
                <a:schemeClr val="accent1"/>
              </a:solidFill>
            </a:endParaRPr>
          </a:p>
          <a:p>
            <a:r>
              <a:rPr lang="en-US">
                <a:solidFill>
                  <a:schemeClr val="accent1"/>
                </a:solidFill>
              </a:rPr>
              <a:t>PTO Plan Year &amp; Neg. PTO dates updated</a:t>
            </a:r>
          </a:p>
        </p:txBody>
      </p:sp>
      <p:sp>
        <p:nvSpPr>
          <p:cNvPr id="5" name="Text Placeholder 4"/>
          <p:cNvSpPr>
            <a:spLocks noGrp="1"/>
          </p:cNvSpPr>
          <p:nvPr>
            <p:ph type="body" sz="half" idx="2"/>
          </p:nvPr>
        </p:nvSpPr>
        <p:spPr/>
        <p:txBody>
          <a:bodyPr>
            <a:normAutofit/>
          </a:bodyPr>
          <a:lstStyle/>
          <a:p>
            <a:endParaRPr lang="en-US" sz="2800" b="1" i="1"/>
          </a:p>
          <a:p>
            <a:r>
              <a:rPr lang="en-US" sz="2800" b="1" i="1">
                <a:solidFill>
                  <a:schemeClr val="accent1"/>
                </a:solidFill>
              </a:rPr>
              <a:t>Article 26 – Paid Time Off </a:t>
            </a:r>
            <a:r>
              <a:rPr lang="en-US" sz="2800" i="1">
                <a:solidFill>
                  <a:schemeClr val="accent1"/>
                </a:solidFill>
              </a:rPr>
              <a:t> </a:t>
            </a:r>
          </a:p>
          <a:p>
            <a:endParaRPr lang="en-US" sz="2800" i="1"/>
          </a:p>
          <a:p>
            <a:endParaRPr lang="en-US" sz="2800"/>
          </a:p>
        </p:txBody>
      </p:sp>
      <p:sp>
        <p:nvSpPr>
          <p:cNvPr id="4" name="Slide Number Placeholder 3"/>
          <p:cNvSpPr>
            <a:spLocks noGrp="1"/>
          </p:cNvSpPr>
          <p:nvPr>
            <p:ph type="sldNum" sz="quarter" idx="12"/>
          </p:nvPr>
        </p:nvSpPr>
        <p:spPr/>
        <p:txBody>
          <a:bodyPr/>
          <a:lstStyle/>
          <a:p>
            <a:fld id="{E5803530-6EF4-B34E-9811-88B18485BB25}" type="slidenum">
              <a:rPr lang="en-US" smtClean="0"/>
              <a:t>13</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452744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lstStyle/>
          <a:p>
            <a:r>
              <a:rPr lang="en-US" b="1">
                <a:solidFill>
                  <a:schemeClr val="bg1"/>
                </a:solidFill>
              </a:rPr>
              <a:t>Administrative - Continued</a:t>
            </a:r>
          </a:p>
        </p:txBody>
      </p:sp>
      <p:sp>
        <p:nvSpPr>
          <p:cNvPr id="3" name="Content Placeholder 2"/>
          <p:cNvSpPr>
            <a:spLocks noGrp="1"/>
          </p:cNvSpPr>
          <p:nvPr>
            <p:ph idx="1"/>
          </p:nvPr>
        </p:nvSpPr>
        <p:spPr>
          <a:xfrm>
            <a:off x="5181600" y="748145"/>
            <a:ext cx="6172200" cy="5120843"/>
          </a:xfrm>
        </p:spPr>
        <p:txBody>
          <a:bodyPr>
            <a:noAutofit/>
          </a:bodyPr>
          <a:lstStyle/>
          <a:p>
            <a:r>
              <a:rPr lang="en-US" sz="1800">
                <a:solidFill>
                  <a:schemeClr val="accent1"/>
                </a:solidFill>
              </a:rPr>
              <a:t>Section 1 e.) &amp; Section 2 g.) 2.  – added that this paragraph shall not apply to intra cost center shift change, intra cost center status changes </a:t>
            </a:r>
            <a:r>
              <a:rPr lang="en-US" sz="1800" b="1">
                <a:solidFill>
                  <a:schemeClr val="accent1"/>
                </a:solidFill>
              </a:rPr>
              <a:t>or intra cost center length of shift change. </a:t>
            </a:r>
          </a:p>
          <a:p>
            <a:r>
              <a:rPr lang="en-US" sz="1800">
                <a:solidFill>
                  <a:schemeClr val="accent1"/>
                </a:solidFill>
              </a:rPr>
              <a:t>Section 2 c.) – added – The employer will consider qualified internal employees who apply following the 21 day period if there are no qualified candidate in the external recruitment process. </a:t>
            </a:r>
          </a:p>
          <a:p>
            <a:r>
              <a:rPr lang="en-US" sz="1800">
                <a:solidFill>
                  <a:schemeClr val="accent1"/>
                </a:solidFill>
              </a:rPr>
              <a:t>New: All successful bidders shall be required to be compliant with position specific annual review requirements prior to transfer. </a:t>
            </a:r>
          </a:p>
          <a:p>
            <a:r>
              <a:rPr lang="en-US" sz="1800">
                <a:solidFill>
                  <a:schemeClr val="accent1"/>
                </a:solidFill>
              </a:rPr>
              <a:t>Section 3-added language regarding employees on a Plan of Correction with a Written Warning that may be reviewed  when awarding a position. </a:t>
            </a:r>
          </a:p>
          <a:p>
            <a:r>
              <a:rPr lang="en-US" sz="1800">
                <a:solidFill>
                  <a:schemeClr val="accent1"/>
                </a:solidFill>
              </a:rPr>
              <a:t>Section 3- added language for employees who have ongoing disciplinary investigation at the time of transfer to allow for the investigation to be completed prior to transfer and potentially delay by 30 days.  </a:t>
            </a:r>
          </a:p>
        </p:txBody>
      </p:sp>
      <p:sp>
        <p:nvSpPr>
          <p:cNvPr id="5" name="Text Placeholder 4"/>
          <p:cNvSpPr>
            <a:spLocks noGrp="1"/>
          </p:cNvSpPr>
          <p:nvPr>
            <p:ph type="body" sz="half" idx="2"/>
          </p:nvPr>
        </p:nvSpPr>
        <p:spPr/>
        <p:txBody>
          <a:bodyPr>
            <a:normAutofit fontScale="85000" lnSpcReduction="20000"/>
          </a:bodyPr>
          <a:lstStyle/>
          <a:p>
            <a:endParaRPr lang="en-US" sz="2800" b="1"/>
          </a:p>
          <a:p>
            <a:endParaRPr lang="en-US" sz="2800" b="1"/>
          </a:p>
          <a:p>
            <a:r>
              <a:rPr lang="en-US" sz="2800" b="1" i="1">
                <a:solidFill>
                  <a:schemeClr val="accent1"/>
                </a:solidFill>
              </a:rPr>
              <a:t>Article 53 – Job Bidding and Transfers</a:t>
            </a:r>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14</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89979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lstStyle/>
          <a:p>
            <a:r>
              <a:rPr lang="en-US" b="1">
                <a:solidFill>
                  <a:schemeClr val="bg1"/>
                </a:solidFill>
              </a:rPr>
              <a:t>Administrative - Continued</a:t>
            </a:r>
          </a:p>
        </p:txBody>
      </p:sp>
      <p:sp>
        <p:nvSpPr>
          <p:cNvPr id="3" name="Content Placeholder 2"/>
          <p:cNvSpPr>
            <a:spLocks noGrp="1"/>
          </p:cNvSpPr>
          <p:nvPr>
            <p:ph idx="1"/>
          </p:nvPr>
        </p:nvSpPr>
        <p:spPr>
          <a:xfrm>
            <a:off x="5181600" y="995363"/>
            <a:ext cx="6172200" cy="4873625"/>
          </a:xfrm>
        </p:spPr>
        <p:txBody>
          <a:bodyPr>
            <a:normAutofit fontScale="92500" lnSpcReduction="20000"/>
          </a:bodyPr>
          <a:lstStyle/>
          <a:p>
            <a:r>
              <a:rPr lang="en-US" sz="2400">
                <a:solidFill>
                  <a:schemeClr val="accent1"/>
                </a:solidFill>
              </a:rPr>
              <a:t>Language added specific for Nurse Practitioners and Physicians Assistant’s </a:t>
            </a:r>
          </a:p>
          <a:p>
            <a:r>
              <a:rPr lang="en-US" sz="2400">
                <a:solidFill>
                  <a:schemeClr val="accent1"/>
                </a:solidFill>
              </a:rPr>
              <a:t>The 4 week transfer period has been extended from 28 Calendar days not to exceed 12 weeks to allow for the credentialing process</a:t>
            </a:r>
          </a:p>
          <a:p>
            <a:r>
              <a:rPr lang="en-US" sz="2400">
                <a:solidFill>
                  <a:schemeClr val="accent1"/>
                </a:solidFill>
              </a:rPr>
              <a:t>This group will now have a 90 calendar day trial period </a:t>
            </a:r>
          </a:p>
          <a:p>
            <a:r>
              <a:rPr lang="en-US" sz="2400">
                <a:solidFill>
                  <a:schemeClr val="accent1"/>
                </a:solidFill>
              </a:rPr>
              <a:t>Section 6 – New language for all employees to allow management to “rescue” an employee who has transferred and is struggling  who is beyond the 30 day trial period</a:t>
            </a:r>
          </a:p>
          <a:p>
            <a:pPr marL="0" indent="0">
              <a:buNone/>
            </a:pPr>
            <a:endParaRPr lang="en-US"/>
          </a:p>
        </p:txBody>
      </p:sp>
      <p:sp>
        <p:nvSpPr>
          <p:cNvPr id="5" name="Text Placeholder 4"/>
          <p:cNvSpPr>
            <a:spLocks noGrp="1"/>
          </p:cNvSpPr>
          <p:nvPr>
            <p:ph type="body" sz="half" idx="2"/>
          </p:nvPr>
        </p:nvSpPr>
        <p:spPr/>
        <p:txBody>
          <a:bodyPr>
            <a:normAutofit fontScale="92500" lnSpcReduction="20000"/>
          </a:bodyPr>
          <a:lstStyle/>
          <a:p>
            <a:endParaRPr lang="en-US" sz="2800" b="1">
              <a:solidFill>
                <a:schemeClr val="accent1"/>
              </a:solidFill>
            </a:endParaRPr>
          </a:p>
          <a:p>
            <a:r>
              <a:rPr lang="en-US" sz="2800" b="1" i="1">
                <a:solidFill>
                  <a:schemeClr val="accent1"/>
                </a:solidFill>
              </a:rPr>
              <a:t>Article 53 – Job Bidding and Transfers Continued</a:t>
            </a:r>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15</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074944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lstStyle/>
          <a:p>
            <a:r>
              <a:rPr lang="en-US" b="1">
                <a:solidFill>
                  <a:schemeClr val="bg1"/>
                </a:solidFill>
              </a:rPr>
              <a:t>Administrative - Continued</a:t>
            </a:r>
          </a:p>
        </p:txBody>
      </p:sp>
      <p:sp>
        <p:nvSpPr>
          <p:cNvPr id="3" name="Content Placeholder 2"/>
          <p:cNvSpPr>
            <a:spLocks noGrp="1"/>
          </p:cNvSpPr>
          <p:nvPr>
            <p:ph idx="1"/>
          </p:nvPr>
        </p:nvSpPr>
        <p:spPr/>
        <p:txBody>
          <a:bodyPr>
            <a:normAutofit fontScale="70000" lnSpcReduction="20000"/>
          </a:bodyPr>
          <a:lstStyle/>
          <a:p>
            <a:r>
              <a:rPr lang="en-US" sz="2900">
                <a:solidFill>
                  <a:schemeClr val="accent1"/>
                </a:solidFill>
              </a:rPr>
              <a:t>Section 4 – added Per Diems will receive 2 pants and shirts per  year. </a:t>
            </a:r>
          </a:p>
          <a:p>
            <a:r>
              <a:rPr lang="en-US" sz="2900">
                <a:solidFill>
                  <a:schemeClr val="accent1"/>
                </a:solidFill>
              </a:rPr>
              <a:t>Section 5 – new process added to the contract for distribution of Uniforms</a:t>
            </a:r>
          </a:p>
          <a:p>
            <a:pPr lvl="1">
              <a:buFont typeface="Wingdings" panose="05000000000000000000" pitchFamily="2" charset="2"/>
              <a:buChar char="Ø"/>
            </a:pPr>
            <a:r>
              <a:rPr lang="en-US" sz="2500">
                <a:solidFill>
                  <a:schemeClr val="accent1"/>
                </a:solidFill>
              </a:rPr>
              <a:t>New Hires – During the 1</a:t>
            </a:r>
            <a:r>
              <a:rPr lang="en-US" sz="2500" baseline="30000">
                <a:solidFill>
                  <a:schemeClr val="accent1"/>
                </a:solidFill>
              </a:rPr>
              <a:t>st</a:t>
            </a:r>
            <a:r>
              <a:rPr lang="en-US" sz="2500">
                <a:solidFill>
                  <a:schemeClr val="accent1"/>
                </a:solidFill>
              </a:rPr>
              <a:t> week - FT – receive 3 sets, PT receive 2 sets, Per Diem receive 1 set</a:t>
            </a:r>
          </a:p>
          <a:p>
            <a:pPr lvl="1">
              <a:buFont typeface="Wingdings" panose="05000000000000000000" pitchFamily="2" charset="2"/>
              <a:buChar char="Ø"/>
            </a:pPr>
            <a:r>
              <a:rPr lang="en-US" sz="2500">
                <a:solidFill>
                  <a:schemeClr val="accent1"/>
                </a:solidFill>
              </a:rPr>
              <a:t>The remainder for new hires are provided at the end of the probationary period</a:t>
            </a:r>
          </a:p>
          <a:p>
            <a:pPr lvl="1">
              <a:buFont typeface="Wingdings" panose="05000000000000000000" pitchFamily="2" charset="2"/>
              <a:buChar char="Ø"/>
            </a:pPr>
            <a:r>
              <a:rPr lang="en-US" sz="2500">
                <a:solidFill>
                  <a:schemeClr val="accent1"/>
                </a:solidFill>
              </a:rPr>
              <a:t>Agreed to meet within 90 days of ratification to:</a:t>
            </a:r>
          </a:p>
          <a:p>
            <a:pPr lvl="1">
              <a:buFont typeface="Wingdings" panose="05000000000000000000" pitchFamily="2" charset="2"/>
              <a:buChar char="Ø"/>
            </a:pPr>
            <a:r>
              <a:rPr lang="en-US" sz="2500">
                <a:solidFill>
                  <a:schemeClr val="accent1"/>
                </a:solidFill>
              </a:rPr>
              <a:t>Establish an inventory from the vendor</a:t>
            </a:r>
          </a:p>
          <a:p>
            <a:pPr lvl="1">
              <a:buFont typeface="Wingdings" panose="05000000000000000000" pitchFamily="2" charset="2"/>
              <a:buChar char="Ø"/>
            </a:pPr>
            <a:r>
              <a:rPr lang="en-US" sz="2500">
                <a:solidFill>
                  <a:schemeClr val="accent1"/>
                </a:solidFill>
              </a:rPr>
              <a:t>Implement scrub and uniform closets at each site available on all shifts</a:t>
            </a:r>
          </a:p>
          <a:p>
            <a:pPr marL="0" indent="0">
              <a:buNone/>
            </a:pPr>
            <a:endParaRPr lang="en-US" sz="2900"/>
          </a:p>
          <a:p>
            <a:pPr marL="0" indent="0">
              <a:buNone/>
            </a:pPr>
            <a:endParaRPr lang="en-US"/>
          </a:p>
        </p:txBody>
      </p:sp>
      <p:sp>
        <p:nvSpPr>
          <p:cNvPr id="5" name="Text Placeholder 4"/>
          <p:cNvSpPr>
            <a:spLocks noGrp="1"/>
          </p:cNvSpPr>
          <p:nvPr>
            <p:ph type="body" sz="half" idx="2"/>
          </p:nvPr>
        </p:nvSpPr>
        <p:spPr/>
        <p:txBody>
          <a:bodyPr>
            <a:normAutofit lnSpcReduction="10000"/>
          </a:bodyPr>
          <a:lstStyle/>
          <a:p>
            <a:endParaRPr lang="en-US" sz="2800" b="1"/>
          </a:p>
          <a:p>
            <a:endParaRPr lang="en-US" sz="2800" b="1"/>
          </a:p>
          <a:p>
            <a:r>
              <a:rPr lang="en-US" sz="2800" b="1" i="1">
                <a:solidFill>
                  <a:schemeClr val="accent1"/>
                </a:solidFill>
              </a:rPr>
              <a:t>Article 60- Uniforms</a:t>
            </a:r>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16</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029439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5"/>
          <p:cNvSpPr>
            <a:spLocks noGrp="1"/>
          </p:cNvSpPr>
          <p:nvPr>
            <p:ph type="title"/>
          </p:nvPr>
        </p:nvSpPr>
        <p:spPr>
          <a:xfrm>
            <a:off x="752379" y="607759"/>
            <a:ext cx="4121318" cy="1184564"/>
          </a:xfrm>
          <a:solidFill>
            <a:schemeClr val="accent1"/>
          </a:solidFill>
        </p:spPr>
        <p:txBody>
          <a:bodyPr/>
          <a:lstStyle/>
          <a:p>
            <a:r>
              <a:rPr lang="en-US" b="1">
                <a:solidFill>
                  <a:schemeClr val="bg1"/>
                </a:solidFill>
              </a:rPr>
              <a:t>Administrative - Continued</a:t>
            </a:r>
          </a:p>
        </p:txBody>
      </p:sp>
      <p:sp>
        <p:nvSpPr>
          <p:cNvPr id="7" name="Content Placeholder 6"/>
          <p:cNvSpPr>
            <a:spLocks noGrp="1"/>
          </p:cNvSpPr>
          <p:nvPr>
            <p:ph idx="1"/>
          </p:nvPr>
        </p:nvSpPr>
        <p:spPr>
          <a:xfrm>
            <a:off x="5181600" y="607759"/>
            <a:ext cx="6172200" cy="5355296"/>
          </a:xfrm>
        </p:spPr>
        <p:txBody>
          <a:bodyPr>
            <a:noAutofit/>
          </a:bodyPr>
          <a:lstStyle/>
          <a:p>
            <a:pPr>
              <a:spcBef>
                <a:spcPts val="600"/>
              </a:spcBef>
            </a:pPr>
            <a:r>
              <a:rPr lang="en-US" sz="1600">
                <a:solidFill>
                  <a:schemeClr val="accent1"/>
                </a:solidFill>
              </a:rPr>
              <a:t>The Employer and the Union recognize that Artificial Intelligence (AI) is evolving and may in time offer technologies that serve to enhance quality of care and services offered. Additionally, the Employer is committed to providing training to ensure that all affected employees can use the AI technology effectively, efficiently, and safely.</a:t>
            </a:r>
          </a:p>
          <a:p>
            <a:pPr>
              <a:spcBef>
                <a:spcPts val="600"/>
              </a:spcBef>
            </a:pPr>
            <a:r>
              <a:rPr lang="en-US" sz="1600">
                <a:solidFill>
                  <a:schemeClr val="accent1"/>
                </a:solidFill>
              </a:rPr>
              <a:t>The Employer recognizes the importance of obtaining end-user input prior to implementing new AI technologies. </a:t>
            </a:r>
          </a:p>
          <a:p>
            <a:pPr>
              <a:spcBef>
                <a:spcPts val="600"/>
              </a:spcBef>
            </a:pPr>
            <a:r>
              <a:rPr lang="en-US" sz="1600">
                <a:solidFill>
                  <a:schemeClr val="accent1"/>
                </a:solidFill>
              </a:rPr>
              <a:t>The Employer will notify the Unions 120</a:t>
            </a:r>
            <a:r>
              <a:rPr lang="en-US" sz="1600" u="sng">
                <a:solidFill>
                  <a:schemeClr val="accent1"/>
                </a:solidFill>
              </a:rPr>
              <a:t> </a:t>
            </a:r>
            <a:r>
              <a:rPr lang="en-US" sz="1600">
                <a:solidFill>
                  <a:schemeClr val="accent1"/>
                </a:solidFill>
              </a:rPr>
              <a:t>days in advance of purchasing new AI technologies when practicable. The purpose of advance notice is to give end users information about the potential purchase, an opportunity for input about the AI technology and implementation and to discuss any expected impacts on Union members resulting from implementation.</a:t>
            </a:r>
          </a:p>
          <a:p>
            <a:pPr>
              <a:spcBef>
                <a:spcPts val="600"/>
              </a:spcBef>
            </a:pPr>
            <a:r>
              <a:rPr lang="en-US" sz="1600">
                <a:solidFill>
                  <a:schemeClr val="accent1"/>
                </a:solidFill>
              </a:rPr>
              <a:t>KH and the Unions will bargain over the impact of new AI technology including wages, hours or other terms and conditions of employment, training opportunities which may be appropriate related to new AI technology and severance if an employee experiences a loss of employment solely as a result of the implementation of AI technology. </a:t>
            </a:r>
          </a:p>
        </p:txBody>
      </p:sp>
      <p:sp>
        <p:nvSpPr>
          <p:cNvPr id="8" name="Text Placeholder 7"/>
          <p:cNvSpPr>
            <a:spLocks noGrp="1"/>
          </p:cNvSpPr>
          <p:nvPr>
            <p:ph type="body" sz="half" idx="2"/>
          </p:nvPr>
        </p:nvSpPr>
        <p:spPr/>
        <p:txBody>
          <a:bodyPr>
            <a:normAutofit fontScale="70000" lnSpcReduction="20000"/>
          </a:bodyPr>
          <a:lstStyle/>
          <a:p>
            <a:endParaRPr lang="en-US" sz="2800" b="1"/>
          </a:p>
          <a:p>
            <a:r>
              <a:rPr lang="en-US" sz="2800" b="1" i="1">
                <a:solidFill>
                  <a:schemeClr val="accent1"/>
                </a:solidFill>
              </a:rPr>
              <a:t>Article 90 </a:t>
            </a:r>
            <a:r>
              <a:rPr lang="en-US" sz="2800" i="1">
                <a:solidFill>
                  <a:schemeClr val="accent1"/>
                </a:solidFill>
              </a:rPr>
              <a:t>-Title change to - </a:t>
            </a:r>
            <a:r>
              <a:rPr lang="en-US" sz="2800" b="1" i="1">
                <a:solidFill>
                  <a:schemeClr val="accent1"/>
                </a:solidFill>
              </a:rPr>
              <a:t>Technology, Artificial Intelligence and Automation</a:t>
            </a:r>
          </a:p>
          <a:p>
            <a:endParaRPr lang="en-US"/>
          </a:p>
        </p:txBody>
      </p:sp>
      <p:sp>
        <p:nvSpPr>
          <p:cNvPr id="5" name="Slide Number Placeholder 4"/>
          <p:cNvSpPr>
            <a:spLocks noGrp="1"/>
          </p:cNvSpPr>
          <p:nvPr>
            <p:ph type="sldNum" sz="quarter" idx="12"/>
          </p:nvPr>
        </p:nvSpPr>
        <p:spPr/>
        <p:txBody>
          <a:bodyPr/>
          <a:lstStyle/>
          <a:p>
            <a:fld id="{E5803530-6EF4-B34E-9811-88B18485BB25}" type="slidenum">
              <a:rPr lang="en-US" smtClean="0"/>
              <a:t>17</a:t>
            </a:fld>
            <a:endParaRPr lang="en-US"/>
          </a:p>
        </p:txBody>
      </p:sp>
      <p:sp>
        <p:nvSpPr>
          <p:cNvPr id="10" name="Rectangle 9"/>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926683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5"/>
          <p:cNvSpPr>
            <a:spLocks noGrp="1"/>
          </p:cNvSpPr>
          <p:nvPr>
            <p:ph type="title"/>
          </p:nvPr>
        </p:nvSpPr>
        <p:spPr>
          <a:xfrm>
            <a:off x="752379" y="607759"/>
            <a:ext cx="4121318" cy="1184564"/>
          </a:xfrm>
          <a:solidFill>
            <a:schemeClr val="accent1"/>
          </a:solidFill>
        </p:spPr>
        <p:txBody>
          <a:bodyPr/>
          <a:lstStyle/>
          <a:p>
            <a:r>
              <a:rPr lang="en-US" b="1">
                <a:solidFill>
                  <a:schemeClr val="bg1"/>
                </a:solidFill>
              </a:rPr>
              <a:t>Administrative - Continued</a:t>
            </a:r>
          </a:p>
        </p:txBody>
      </p:sp>
      <p:sp>
        <p:nvSpPr>
          <p:cNvPr id="3" name="Content Placeholder 2"/>
          <p:cNvSpPr>
            <a:spLocks noGrp="1"/>
          </p:cNvSpPr>
          <p:nvPr>
            <p:ph idx="1"/>
          </p:nvPr>
        </p:nvSpPr>
        <p:spPr>
          <a:xfrm>
            <a:off x="5183188" y="817123"/>
            <a:ext cx="6172200" cy="5043927"/>
          </a:xfrm>
        </p:spPr>
        <p:txBody>
          <a:bodyPr>
            <a:noAutofit/>
          </a:bodyPr>
          <a:lstStyle/>
          <a:p>
            <a:r>
              <a:rPr lang="en-US" sz="1500">
                <a:solidFill>
                  <a:schemeClr val="accent1"/>
                </a:solidFill>
              </a:rPr>
              <a:t>The Employer commits to providing comprehensive training for all staff utilizing AI technologies.  Training will be developed with input from the Unions and employees to ensure that it meets the workforce’s needs and facilitates smooth integration </a:t>
            </a:r>
          </a:p>
          <a:p>
            <a:r>
              <a:rPr lang="en-US" sz="1500">
                <a:solidFill>
                  <a:schemeClr val="accent1"/>
                </a:solidFill>
              </a:rPr>
              <a:t>The Employer will not use AI technologies solely for the purpose of monitoring employee actions or imposing discipline with the exception of security related AI. </a:t>
            </a:r>
          </a:p>
          <a:p>
            <a:r>
              <a:rPr lang="en-US" sz="1500">
                <a:solidFill>
                  <a:schemeClr val="accent1"/>
                </a:solidFill>
              </a:rPr>
              <a:t>Job Security:  Both parties commit to exploring all possible alternatives that protect the interests of Union members while addressing operational needs.  If AI implementation may lead to job displacement, decreasing hours, or freezing positions, KH shall prioritize retraining and upskilling initiatives for affected members to ensure:</a:t>
            </a:r>
          </a:p>
          <a:p>
            <a:pPr marL="800100" lvl="1" indent="-342900">
              <a:buFont typeface="+mj-lt"/>
              <a:buAutoNum type="arabicPeriod"/>
            </a:pPr>
            <a:r>
              <a:rPr lang="en-US" sz="1500">
                <a:solidFill>
                  <a:schemeClr val="accent1"/>
                </a:solidFill>
              </a:rPr>
              <a:t>Transition into new roles created by technological advancements.</a:t>
            </a:r>
          </a:p>
          <a:p>
            <a:pPr marL="800100" lvl="1" indent="-342900">
              <a:buFont typeface="+mj-lt"/>
              <a:buAutoNum type="arabicPeriod"/>
            </a:pPr>
            <a:r>
              <a:rPr lang="en-US" sz="1500">
                <a:solidFill>
                  <a:schemeClr val="accent1"/>
                </a:solidFill>
              </a:rPr>
              <a:t>Educational opportunities to prepare employees for other job opportunities within the system (hard-to-fill positions) utilizing the 1199 SEIU Training Fund and Article 77, Workforce Training and Retraining.</a:t>
            </a:r>
          </a:p>
          <a:p>
            <a:pPr marL="800100" lvl="1" indent="-342900">
              <a:buFont typeface="+mj-lt"/>
              <a:buAutoNum type="arabicPeriod"/>
            </a:pPr>
            <a:r>
              <a:rPr lang="en-US" sz="1500">
                <a:solidFill>
                  <a:schemeClr val="accent1"/>
                </a:solidFill>
              </a:rPr>
              <a:t>If the above does not result in job placement for the employee, Article 51 Layoff and Recall will be utilized.</a:t>
            </a:r>
          </a:p>
          <a:p>
            <a:endParaRPr lang="en-US" sz="1400"/>
          </a:p>
        </p:txBody>
      </p:sp>
      <p:sp>
        <p:nvSpPr>
          <p:cNvPr id="4" name="Text Placeholder 3"/>
          <p:cNvSpPr>
            <a:spLocks noGrp="1"/>
          </p:cNvSpPr>
          <p:nvPr>
            <p:ph type="body" sz="half" idx="2"/>
          </p:nvPr>
        </p:nvSpPr>
        <p:spPr/>
        <p:txBody>
          <a:bodyPr>
            <a:normAutofit fontScale="70000" lnSpcReduction="20000"/>
          </a:bodyPr>
          <a:lstStyle/>
          <a:p>
            <a:endParaRPr lang="en-US" sz="2800" b="1"/>
          </a:p>
          <a:p>
            <a:r>
              <a:rPr lang="en-US" sz="2800" b="1" i="1">
                <a:solidFill>
                  <a:schemeClr val="accent1"/>
                </a:solidFill>
              </a:rPr>
              <a:t>Article 90 </a:t>
            </a:r>
            <a:r>
              <a:rPr lang="en-US" sz="2800" i="1">
                <a:solidFill>
                  <a:schemeClr val="accent1"/>
                </a:solidFill>
              </a:rPr>
              <a:t>-Title change to - </a:t>
            </a:r>
            <a:r>
              <a:rPr lang="en-US" sz="2800" b="1" i="1">
                <a:solidFill>
                  <a:schemeClr val="accent1"/>
                </a:solidFill>
              </a:rPr>
              <a:t>Technology, Artificial Intelligence and Automation</a:t>
            </a:r>
          </a:p>
        </p:txBody>
      </p:sp>
      <p:sp>
        <p:nvSpPr>
          <p:cNvPr id="5" name="Slide Number Placeholder 4"/>
          <p:cNvSpPr>
            <a:spLocks noGrp="1"/>
          </p:cNvSpPr>
          <p:nvPr>
            <p:ph type="sldNum" sz="quarter" idx="12"/>
          </p:nvPr>
        </p:nvSpPr>
        <p:spPr/>
        <p:txBody>
          <a:bodyPr/>
          <a:lstStyle/>
          <a:p>
            <a:fld id="{E5803530-6EF4-B34E-9811-88B18485BB25}" type="slidenum">
              <a:rPr lang="en-US" smtClean="0"/>
              <a:t>18</a:t>
            </a:fld>
            <a:endParaRPr lang="en-US"/>
          </a:p>
        </p:txBody>
      </p:sp>
      <p:sp>
        <p:nvSpPr>
          <p:cNvPr id="10" name="Rectangle 9"/>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532320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lstStyle/>
          <a:p>
            <a:r>
              <a:rPr lang="en-US" b="1">
                <a:solidFill>
                  <a:schemeClr val="bg1"/>
                </a:solidFill>
              </a:rPr>
              <a:t>Administrative - Continued</a:t>
            </a:r>
          </a:p>
        </p:txBody>
      </p:sp>
      <p:sp>
        <p:nvSpPr>
          <p:cNvPr id="3" name="Content Placeholder 2"/>
          <p:cNvSpPr>
            <a:spLocks noGrp="1"/>
          </p:cNvSpPr>
          <p:nvPr>
            <p:ph idx="1"/>
          </p:nvPr>
        </p:nvSpPr>
        <p:spPr/>
        <p:txBody>
          <a:bodyPr>
            <a:normAutofit fontScale="77500" lnSpcReduction="20000"/>
          </a:bodyPr>
          <a:lstStyle/>
          <a:p>
            <a:r>
              <a:rPr lang="en-US" sz="2400">
                <a:solidFill>
                  <a:schemeClr val="accent1"/>
                </a:solidFill>
              </a:rPr>
              <a:t>The number of committee members has increased from 16 to 20 to accommodate for the new titles that have a clinical progression</a:t>
            </a:r>
          </a:p>
          <a:p>
            <a:r>
              <a:rPr lang="en-US" sz="2400">
                <a:solidFill>
                  <a:schemeClr val="accent1"/>
                </a:solidFill>
              </a:rPr>
              <a:t>There was a commitment to evaluate clinical career progression for no more than 3 additional job titles not already covered in the article. </a:t>
            </a:r>
          </a:p>
          <a:p>
            <a:r>
              <a:rPr lang="en-US" sz="2400">
                <a:solidFill>
                  <a:schemeClr val="accent1"/>
                </a:solidFill>
              </a:rPr>
              <a:t>No changes to the Financial incentives associated with the Clinical ladders</a:t>
            </a:r>
          </a:p>
          <a:p>
            <a:r>
              <a:rPr lang="en-US" sz="2400">
                <a:solidFill>
                  <a:schemeClr val="accent1"/>
                </a:solidFill>
              </a:rPr>
              <a:t>Added the RT and APP Clinical Progression Models developed during the life of the previous agreement to the article</a:t>
            </a:r>
          </a:p>
          <a:p>
            <a:r>
              <a:rPr lang="en-US" sz="2400">
                <a:solidFill>
                  <a:schemeClr val="accent1"/>
                </a:solidFill>
              </a:rPr>
              <a:t>All other changes were clean up and clarification of what is required to achieve each clinical ladder </a:t>
            </a:r>
          </a:p>
        </p:txBody>
      </p:sp>
      <p:sp>
        <p:nvSpPr>
          <p:cNvPr id="5" name="Text Placeholder 4"/>
          <p:cNvSpPr>
            <a:spLocks noGrp="1"/>
          </p:cNvSpPr>
          <p:nvPr>
            <p:ph type="body" sz="half" idx="2"/>
          </p:nvPr>
        </p:nvSpPr>
        <p:spPr>
          <a:xfrm>
            <a:off x="839789" y="2057400"/>
            <a:ext cx="3690648" cy="3811588"/>
          </a:xfrm>
        </p:spPr>
        <p:txBody>
          <a:bodyPr/>
          <a:lstStyle/>
          <a:p>
            <a:endParaRPr lang="en-US" sz="2800" b="1"/>
          </a:p>
          <a:p>
            <a:endParaRPr lang="en-US" sz="2800" b="1"/>
          </a:p>
          <a:p>
            <a:r>
              <a:rPr lang="en-US" sz="2800" b="1" i="1">
                <a:solidFill>
                  <a:schemeClr val="accent1"/>
                </a:solidFill>
              </a:rPr>
              <a:t>Article 96- Clinical Progression Model </a:t>
            </a:r>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19</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37737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5803530-6EF4-B34E-9811-88B18485BB25}" type="slidenum">
              <a:rPr lang="en-US" smtClean="0"/>
              <a:t>2</a:t>
            </a:fld>
            <a:endParaRPr lang="en-US"/>
          </a:p>
        </p:txBody>
      </p:sp>
      <p:sp>
        <p:nvSpPr>
          <p:cNvPr id="3" name="TextBox 2"/>
          <p:cNvSpPr txBox="1"/>
          <p:nvPr/>
        </p:nvSpPr>
        <p:spPr>
          <a:xfrm>
            <a:off x="1300843" y="503712"/>
            <a:ext cx="11419609" cy="4308872"/>
          </a:xfrm>
          <a:prstGeom prst="rect">
            <a:avLst/>
          </a:prstGeom>
          <a:noFill/>
        </p:spPr>
        <p:txBody>
          <a:bodyPr wrap="square" rtlCol="0">
            <a:spAutoFit/>
          </a:bodyPr>
          <a:lstStyle/>
          <a:p>
            <a:endParaRPr lang="en-US"/>
          </a:p>
          <a:p>
            <a:r>
              <a:rPr lang="en-US" sz="3200">
                <a:latin typeface="Arial Rounded MT Bold" panose="020F0704030504030204" pitchFamily="34" charset="0"/>
              </a:rPr>
              <a:t>Community Agreements</a:t>
            </a:r>
          </a:p>
          <a:p>
            <a:endParaRPr lang="en-US" sz="3200">
              <a:latin typeface="Arial Rounded MT Bold" panose="020F0704030504030204" pitchFamily="34" charset="0"/>
            </a:endParaRPr>
          </a:p>
          <a:p>
            <a:pPr marL="285750" indent="-285750">
              <a:buFont typeface="Arial" panose="020B0604020202020204" pitchFamily="34" charset="0"/>
              <a:buChar char="•"/>
            </a:pPr>
            <a:r>
              <a:rPr lang="en-US" sz="3200">
                <a:latin typeface="Arial Rounded MT Bold" panose="020F0704030504030204" pitchFamily="34" charset="0"/>
              </a:rPr>
              <a:t>Be fully engaged</a:t>
            </a:r>
          </a:p>
          <a:p>
            <a:pPr marL="285750" indent="-285750">
              <a:buFont typeface="Arial" panose="020B0604020202020204" pitchFamily="34" charset="0"/>
              <a:buChar char="•"/>
            </a:pPr>
            <a:r>
              <a:rPr lang="en-US" sz="3200">
                <a:latin typeface="Arial Rounded MT Bold" panose="020F0704030504030204" pitchFamily="34" charset="0"/>
              </a:rPr>
              <a:t>Know your tendencies- Step in/back up</a:t>
            </a:r>
          </a:p>
          <a:p>
            <a:pPr marL="285750" indent="-285750">
              <a:buFont typeface="Arial" panose="020B0604020202020204" pitchFamily="34" charset="0"/>
              <a:buChar char="•"/>
            </a:pPr>
            <a:r>
              <a:rPr lang="en-US" sz="3200">
                <a:latin typeface="Arial Rounded MT Bold" panose="020F0704030504030204" pitchFamily="34" charset="0"/>
              </a:rPr>
              <a:t>Potluck Rules</a:t>
            </a:r>
          </a:p>
          <a:p>
            <a:pPr marL="285750" indent="-285750">
              <a:buFont typeface="Arial" panose="020B0604020202020204" pitchFamily="34" charset="0"/>
              <a:buChar char="•"/>
            </a:pPr>
            <a:r>
              <a:rPr lang="en-US" sz="3200">
                <a:latin typeface="Arial Rounded MT Bold" panose="020F0704030504030204" pitchFamily="34" charset="0"/>
              </a:rPr>
              <a:t>Shared Accountability</a:t>
            </a:r>
          </a:p>
          <a:p>
            <a:pPr marL="285750" indent="-285750">
              <a:buFont typeface="Arial" panose="020B0604020202020204" pitchFamily="34" charset="0"/>
              <a:buChar char="•"/>
            </a:pPr>
            <a:r>
              <a:rPr lang="en-US" sz="3200">
                <a:latin typeface="Arial Rounded MT Bold" panose="020F0704030504030204" pitchFamily="34" charset="0"/>
              </a:rPr>
              <a:t>Share the lesson, leave the stories</a:t>
            </a:r>
          </a:p>
          <a:p>
            <a:pPr marL="285750" indent="-285750">
              <a:buFont typeface="Arial" panose="020B0604020202020204" pitchFamily="34" charset="0"/>
              <a:buChar char="•"/>
            </a:pPr>
            <a:r>
              <a:rPr lang="en-US" sz="3200">
                <a:latin typeface="Arial Rounded MT Bold" panose="020F0704030504030204" pitchFamily="34" charset="0"/>
              </a:rPr>
              <a:t>Give your devices a break ( and yourself)</a:t>
            </a:r>
          </a:p>
        </p:txBody>
      </p:sp>
    </p:spTree>
    <p:extLst>
      <p:ext uri="{BB962C8B-B14F-4D97-AF65-F5344CB8AC3E}">
        <p14:creationId xmlns:p14="http://schemas.microsoft.com/office/powerpoint/2010/main" val="33183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lstStyle/>
          <a:p>
            <a:r>
              <a:rPr lang="en-US" b="1">
                <a:solidFill>
                  <a:schemeClr val="bg1"/>
                </a:solidFill>
              </a:rPr>
              <a:t>Administrative - Continued</a:t>
            </a:r>
          </a:p>
        </p:txBody>
      </p:sp>
      <p:sp>
        <p:nvSpPr>
          <p:cNvPr id="3" name="Content Placeholder 2"/>
          <p:cNvSpPr>
            <a:spLocks noGrp="1"/>
          </p:cNvSpPr>
          <p:nvPr>
            <p:ph idx="1"/>
          </p:nvPr>
        </p:nvSpPr>
        <p:spPr>
          <a:xfrm>
            <a:off x="5255925" y="995652"/>
            <a:ext cx="6172200" cy="4873625"/>
          </a:xfrm>
        </p:spPr>
        <p:txBody>
          <a:bodyPr>
            <a:normAutofit fontScale="92500" lnSpcReduction="20000"/>
          </a:bodyPr>
          <a:lstStyle/>
          <a:p>
            <a:r>
              <a:rPr lang="en-US">
                <a:solidFill>
                  <a:schemeClr val="accent1"/>
                </a:solidFill>
              </a:rPr>
              <a:t>Changes made to this article were to solidify Kaleida Health’s commitment to a safe and secure work environment for all staff</a:t>
            </a:r>
          </a:p>
          <a:p>
            <a:r>
              <a:rPr lang="en-US">
                <a:solidFill>
                  <a:schemeClr val="accent1"/>
                </a:solidFill>
              </a:rPr>
              <a:t>The safety of staff, patients and visitors is top priority for the Employer and the Union.  To that end the parties remain focused on continually assessing and improving safety at all sites.   A security plan with input from the Union will be designed and implemented that will enhance the safety and security throughout the system</a:t>
            </a:r>
          </a:p>
          <a:p>
            <a:r>
              <a:rPr lang="en-US">
                <a:solidFill>
                  <a:schemeClr val="accent1"/>
                </a:solidFill>
              </a:rPr>
              <a:t>Elements were added to the list of items that will be discussed at the work place violence committee going forward and the Employer committed to maintaining a dashboard for monitoring KH system security </a:t>
            </a:r>
          </a:p>
          <a:p>
            <a:pPr marL="0" indent="0">
              <a:buNone/>
            </a:pPr>
            <a:endParaRPr lang="en-US"/>
          </a:p>
        </p:txBody>
      </p:sp>
      <p:sp>
        <p:nvSpPr>
          <p:cNvPr id="5" name="Text Placeholder 4"/>
          <p:cNvSpPr>
            <a:spLocks noGrp="1"/>
          </p:cNvSpPr>
          <p:nvPr>
            <p:ph type="body" sz="half" idx="2"/>
          </p:nvPr>
        </p:nvSpPr>
        <p:spPr/>
        <p:txBody>
          <a:bodyPr>
            <a:normAutofit fontScale="85000" lnSpcReduction="20000"/>
          </a:bodyPr>
          <a:lstStyle/>
          <a:p>
            <a:endParaRPr lang="en-US" sz="2800" b="1"/>
          </a:p>
          <a:p>
            <a:endParaRPr lang="en-US" sz="2800" b="1"/>
          </a:p>
          <a:p>
            <a:r>
              <a:rPr lang="en-US" sz="2800" b="1" i="1">
                <a:solidFill>
                  <a:schemeClr val="accent1"/>
                </a:solidFill>
              </a:rPr>
              <a:t>Article 108 – Workplace Violence</a:t>
            </a:r>
          </a:p>
          <a:p>
            <a:endParaRPr lang="en-US" sz="2800"/>
          </a:p>
        </p:txBody>
      </p:sp>
      <p:sp>
        <p:nvSpPr>
          <p:cNvPr id="4" name="Slide Number Placeholder 3"/>
          <p:cNvSpPr>
            <a:spLocks noGrp="1"/>
          </p:cNvSpPr>
          <p:nvPr>
            <p:ph type="sldNum" sz="quarter" idx="12"/>
          </p:nvPr>
        </p:nvSpPr>
        <p:spPr/>
        <p:txBody>
          <a:bodyPr/>
          <a:lstStyle/>
          <a:p>
            <a:fld id="{E5803530-6EF4-B34E-9811-88B18485BB25}" type="slidenum">
              <a:rPr lang="en-US" smtClean="0"/>
              <a:t>20</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556142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5"/>
          <p:cNvSpPr>
            <a:spLocks noGrp="1"/>
          </p:cNvSpPr>
          <p:nvPr>
            <p:ph type="title"/>
          </p:nvPr>
        </p:nvSpPr>
        <p:spPr>
          <a:xfrm>
            <a:off x="752379" y="607759"/>
            <a:ext cx="4121318" cy="1184564"/>
          </a:xfrm>
          <a:solidFill>
            <a:schemeClr val="accent1"/>
          </a:solidFill>
        </p:spPr>
        <p:txBody>
          <a:bodyPr>
            <a:noAutofit/>
          </a:bodyPr>
          <a:lstStyle/>
          <a:p>
            <a:r>
              <a:rPr lang="en-US" sz="2400" b="1">
                <a:solidFill>
                  <a:schemeClr val="bg1"/>
                </a:solidFill>
              </a:rPr>
              <a:t>Administrative Letter of Intent #10 – Workplace Safety</a:t>
            </a:r>
          </a:p>
        </p:txBody>
      </p:sp>
      <p:sp>
        <p:nvSpPr>
          <p:cNvPr id="5" name="Content Placeholder 4"/>
          <p:cNvSpPr>
            <a:spLocks noGrp="1"/>
          </p:cNvSpPr>
          <p:nvPr>
            <p:ph idx="1"/>
          </p:nvPr>
        </p:nvSpPr>
        <p:spPr/>
        <p:txBody>
          <a:bodyPr>
            <a:normAutofit fontScale="92500" lnSpcReduction="20000"/>
          </a:bodyPr>
          <a:lstStyle/>
          <a:p>
            <a:pPr marL="0" indent="0">
              <a:buNone/>
            </a:pPr>
            <a:r>
              <a:rPr lang="en-US" sz="2800" b="1" i="1">
                <a:solidFill>
                  <a:schemeClr val="accent1"/>
                </a:solidFill>
              </a:rPr>
              <a:t>Examples of Short Term Initiatives – within 6 months: </a:t>
            </a:r>
          </a:p>
          <a:p>
            <a:r>
              <a:rPr lang="en-US" sz="1900">
                <a:solidFill>
                  <a:schemeClr val="accent1"/>
                </a:solidFill>
              </a:rPr>
              <a:t>Develop a dashboard to monitor status of pending KH security initiatives</a:t>
            </a:r>
          </a:p>
          <a:p>
            <a:r>
              <a:rPr lang="en-US" sz="1900">
                <a:solidFill>
                  <a:schemeClr val="accent1"/>
                </a:solidFill>
              </a:rPr>
              <a:t>Evaluate existing complement of security @  guest relations positon at patient check in areas &amp; Employee entrances and adjust as appropriate</a:t>
            </a:r>
          </a:p>
          <a:p>
            <a:r>
              <a:rPr lang="en-US" sz="1900">
                <a:solidFill>
                  <a:schemeClr val="accent1"/>
                </a:solidFill>
              </a:rPr>
              <a:t>Install weapons/acceptable behavior signage </a:t>
            </a:r>
          </a:p>
          <a:p>
            <a:r>
              <a:rPr lang="en-US" sz="1900">
                <a:solidFill>
                  <a:schemeClr val="accent1"/>
                </a:solidFill>
              </a:rPr>
              <a:t>Incorporate security overview and education programs on violence prevention, verbal de-escalation and other relevant security issues, including didactic and in-environment training for all employees</a:t>
            </a:r>
          </a:p>
        </p:txBody>
      </p:sp>
      <p:sp>
        <p:nvSpPr>
          <p:cNvPr id="6" name="Content Placeholder 5"/>
          <p:cNvSpPr>
            <a:spLocks noGrp="1"/>
          </p:cNvSpPr>
          <p:nvPr>
            <p:ph type="body" sz="half" idx="2"/>
          </p:nvPr>
        </p:nvSpPr>
        <p:spPr/>
        <p:txBody>
          <a:bodyPr>
            <a:normAutofit fontScale="55000" lnSpcReduction="20000"/>
          </a:bodyPr>
          <a:lstStyle/>
          <a:p>
            <a:r>
              <a:rPr lang="en-US" sz="1800" b="1" i="1">
                <a:solidFill>
                  <a:schemeClr val="accent1"/>
                </a:solidFill>
              </a:rPr>
              <a:t>Examples of Long Term Initiatives</a:t>
            </a:r>
            <a:r>
              <a:rPr lang="en-US" sz="1800" b="1">
                <a:solidFill>
                  <a:schemeClr val="accent1"/>
                </a:solidFill>
              </a:rPr>
              <a:t>: </a:t>
            </a:r>
          </a:p>
          <a:p>
            <a:pPr marL="285750" indent="-285750">
              <a:buFont typeface="Arial" panose="020B0604020202020204" pitchFamily="34" charset="0"/>
              <a:buChar char="•"/>
            </a:pPr>
            <a:r>
              <a:rPr lang="en-US" sz="1800">
                <a:solidFill>
                  <a:schemeClr val="accent1"/>
                </a:solidFill>
              </a:rPr>
              <a:t>Research, test &amp; implement a weapons detection system in the ED</a:t>
            </a:r>
          </a:p>
          <a:p>
            <a:pPr marL="285750" indent="-285750">
              <a:buFont typeface="Arial" panose="020B0604020202020204" pitchFamily="34" charset="0"/>
              <a:buChar char="•"/>
            </a:pPr>
            <a:r>
              <a:rPr lang="en-US" sz="1800">
                <a:solidFill>
                  <a:schemeClr val="accent1"/>
                </a:solidFill>
              </a:rPr>
              <a:t>Research, test and implement a mass communication system Kaleida- Wide</a:t>
            </a:r>
          </a:p>
          <a:p>
            <a:pPr marL="285750" indent="-285750">
              <a:buFont typeface="Arial" panose="020B0604020202020204" pitchFamily="34" charset="0"/>
              <a:buChar char="•"/>
            </a:pPr>
            <a:r>
              <a:rPr lang="en-US" sz="1800">
                <a:solidFill>
                  <a:schemeClr val="accent1"/>
                </a:solidFill>
              </a:rPr>
              <a:t>Evaluate existing access points at all facilities and potential reduction of same</a:t>
            </a:r>
          </a:p>
          <a:p>
            <a:pPr marL="285750" indent="-285750">
              <a:buFont typeface="Arial" panose="020B0604020202020204" pitchFamily="34" charset="0"/>
              <a:buChar char="•"/>
            </a:pPr>
            <a:r>
              <a:rPr lang="en-US" sz="1800">
                <a:solidFill>
                  <a:schemeClr val="accent1"/>
                </a:solidFill>
              </a:rPr>
              <a:t>Evaluate safety and security issues relative to parking structure. </a:t>
            </a:r>
          </a:p>
        </p:txBody>
      </p:sp>
      <p:sp>
        <p:nvSpPr>
          <p:cNvPr id="4" name="Slide Number Placeholder 3"/>
          <p:cNvSpPr>
            <a:spLocks noGrp="1"/>
          </p:cNvSpPr>
          <p:nvPr>
            <p:ph type="sldNum" sz="quarter" idx="12"/>
          </p:nvPr>
        </p:nvSpPr>
        <p:spPr/>
        <p:txBody>
          <a:bodyPr/>
          <a:lstStyle/>
          <a:p>
            <a:fld id="{E5803530-6EF4-B34E-9811-88B18485BB25}" type="slidenum">
              <a:rPr lang="en-US" smtClean="0"/>
              <a:t>21</a:t>
            </a:fld>
            <a:endParaRPr lang="en-US"/>
          </a:p>
        </p:txBody>
      </p:sp>
      <p:sp>
        <p:nvSpPr>
          <p:cNvPr id="9" name="Rectangle 8"/>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546190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838200" y="14438"/>
            <a:ext cx="10515600" cy="1204763"/>
          </a:xfrm>
        </p:spPr>
        <p:txBody>
          <a:bodyPr/>
          <a:lstStyle/>
          <a:p>
            <a:endParaRPr lang="en-US"/>
          </a:p>
        </p:txBody>
      </p:sp>
      <p:sp>
        <p:nvSpPr>
          <p:cNvPr id="3" name="Content Placeholder 2"/>
          <p:cNvSpPr>
            <a:spLocks noGrp="1"/>
          </p:cNvSpPr>
          <p:nvPr>
            <p:ph sz="half" idx="1"/>
          </p:nvPr>
        </p:nvSpPr>
        <p:spPr>
          <a:xfrm>
            <a:off x="838200" y="1852323"/>
            <a:ext cx="5181600" cy="4324639"/>
          </a:xfrm>
        </p:spPr>
        <p:txBody>
          <a:bodyPr>
            <a:normAutofit fontScale="70000" lnSpcReduction="20000"/>
          </a:bodyPr>
          <a:lstStyle/>
          <a:p>
            <a:r>
              <a:rPr lang="en-US" sz="1900">
                <a:solidFill>
                  <a:schemeClr val="accent1"/>
                </a:solidFill>
              </a:rPr>
              <a:t>Article 15 – Hours of Work and Work Schedules</a:t>
            </a:r>
          </a:p>
          <a:p>
            <a:r>
              <a:rPr lang="en-US" sz="1900">
                <a:solidFill>
                  <a:schemeClr val="accent1"/>
                </a:solidFill>
              </a:rPr>
              <a:t>Article 16 – Weekend Work </a:t>
            </a:r>
          </a:p>
          <a:p>
            <a:r>
              <a:rPr lang="en-US" sz="1900">
                <a:solidFill>
                  <a:schemeClr val="accent1"/>
                </a:solidFill>
              </a:rPr>
              <a:t>Article 18 – Temporary Downsizing</a:t>
            </a:r>
          </a:p>
          <a:p>
            <a:r>
              <a:rPr lang="en-US" sz="1900">
                <a:solidFill>
                  <a:schemeClr val="accent1"/>
                </a:solidFill>
              </a:rPr>
              <a:t>Article 19 – Floating </a:t>
            </a:r>
          </a:p>
          <a:p>
            <a:r>
              <a:rPr lang="en-US" sz="1900">
                <a:solidFill>
                  <a:schemeClr val="accent1"/>
                </a:solidFill>
              </a:rPr>
              <a:t>Article 26 – Paid Time Off</a:t>
            </a:r>
          </a:p>
          <a:p>
            <a:r>
              <a:rPr lang="en-US" sz="1900">
                <a:solidFill>
                  <a:schemeClr val="accent1"/>
                </a:solidFill>
              </a:rPr>
              <a:t>Article 27- Paid Time Off Scheduling </a:t>
            </a:r>
          </a:p>
          <a:p>
            <a:r>
              <a:rPr lang="en-US" sz="1900">
                <a:solidFill>
                  <a:schemeClr val="accent1"/>
                </a:solidFill>
              </a:rPr>
              <a:t>Article 52 - Multi- Site Float Pool </a:t>
            </a:r>
          </a:p>
          <a:p>
            <a:r>
              <a:rPr lang="en-US" sz="1900">
                <a:solidFill>
                  <a:schemeClr val="accent1"/>
                </a:solidFill>
              </a:rPr>
              <a:t>Article 63 – Time and Attendance </a:t>
            </a:r>
          </a:p>
          <a:p>
            <a:r>
              <a:rPr lang="en-US" sz="1900">
                <a:solidFill>
                  <a:schemeClr val="accent1"/>
                </a:solidFill>
              </a:rPr>
              <a:t>Article 82- Holidays</a:t>
            </a:r>
          </a:p>
          <a:p>
            <a:r>
              <a:rPr lang="en-US" sz="1900">
                <a:solidFill>
                  <a:schemeClr val="accent1"/>
                </a:solidFill>
              </a:rPr>
              <a:t>Article 91- Float Pool Employees</a:t>
            </a:r>
          </a:p>
          <a:p>
            <a:r>
              <a:rPr lang="en-US" sz="1900">
                <a:solidFill>
                  <a:schemeClr val="accent1"/>
                </a:solidFill>
              </a:rPr>
              <a:t>Article 92- Charge Nurse</a:t>
            </a:r>
          </a:p>
          <a:p>
            <a:r>
              <a:rPr lang="en-US" sz="1900">
                <a:solidFill>
                  <a:schemeClr val="accent1"/>
                </a:solidFill>
              </a:rPr>
              <a:t>Article 109 – Staffing Incentive Bonus 	</a:t>
            </a:r>
          </a:p>
          <a:p>
            <a:r>
              <a:rPr lang="en-US" sz="1900">
                <a:solidFill>
                  <a:schemeClr val="accent1"/>
                </a:solidFill>
              </a:rPr>
              <a:t>MOU #10 – Rotating Positions</a:t>
            </a:r>
          </a:p>
          <a:p>
            <a:endParaRPr lang="en-US" sz="2200"/>
          </a:p>
        </p:txBody>
      </p:sp>
      <p:sp>
        <p:nvSpPr>
          <p:cNvPr id="8" name="Content Placeholder 7"/>
          <p:cNvSpPr>
            <a:spLocks noGrp="1"/>
          </p:cNvSpPr>
          <p:nvPr>
            <p:ph sz="half" idx="2"/>
          </p:nvPr>
        </p:nvSpPr>
        <p:spPr>
          <a:xfrm>
            <a:off x="6172200" y="1834571"/>
            <a:ext cx="5181600" cy="4342392"/>
          </a:xfrm>
        </p:spPr>
        <p:txBody>
          <a:bodyPr>
            <a:noAutofit/>
          </a:bodyPr>
          <a:lstStyle/>
          <a:p>
            <a:pPr>
              <a:spcBef>
                <a:spcPts val="600"/>
              </a:spcBef>
            </a:pPr>
            <a:r>
              <a:rPr lang="en-US" sz="1600">
                <a:solidFill>
                  <a:schemeClr val="accent1"/>
                </a:solidFill>
              </a:rPr>
              <a:t>MOU #17 – OCH Per Diem Holiday Commitment </a:t>
            </a:r>
          </a:p>
          <a:p>
            <a:pPr>
              <a:spcBef>
                <a:spcPts val="600"/>
              </a:spcBef>
            </a:pPr>
            <a:r>
              <a:rPr lang="en-US" sz="1600">
                <a:solidFill>
                  <a:schemeClr val="accent1"/>
                </a:solidFill>
              </a:rPr>
              <a:t>MOU #19 – STAT Team </a:t>
            </a:r>
          </a:p>
          <a:p>
            <a:pPr>
              <a:spcBef>
                <a:spcPts val="600"/>
              </a:spcBef>
            </a:pPr>
            <a:r>
              <a:rPr lang="en-US" sz="1600">
                <a:solidFill>
                  <a:schemeClr val="accent1"/>
                </a:solidFill>
              </a:rPr>
              <a:t>MOU #23 OCH RN/LPN Floating Grid</a:t>
            </a:r>
          </a:p>
          <a:p>
            <a:pPr>
              <a:spcBef>
                <a:spcPts val="600"/>
              </a:spcBef>
            </a:pPr>
            <a:r>
              <a:rPr lang="en-US" sz="1600">
                <a:solidFill>
                  <a:schemeClr val="accent1"/>
                </a:solidFill>
              </a:rPr>
              <a:t>MOU #26- Adult Site Floating Grid</a:t>
            </a:r>
          </a:p>
          <a:p>
            <a:pPr>
              <a:spcBef>
                <a:spcPts val="600"/>
              </a:spcBef>
            </a:pPr>
            <a:r>
              <a:rPr lang="en-US" sz="1600">
                <a:solidFill>
                  <a:schemeClr val="accent1"/>
                </a:solidFill>
              </a:rPr>
              <a:t>MOU #56 – BGMC Procedure Labs – </a:t>
            </a:r>
          </a:p>
          <a:p>
            <a:pPr>
              <a:spcBef>
                <a:spcPts val="600"/>
              </a:spcBef>
            </a:pPr>
            <a:r>
              <a:rPr lang="en-US" sz="1600">
                <a:solidFill>
                  <a:schemeClr val="accent1"/>
                </a:solidFill>
              </a:rPr>
              <a:t>MOU #59 - DMP - TCCS - Hours of Work Weekend Commitment</a:t>
            </a:r>
          </a:p>
          <a:p>
            <a:pPr>
              <a:spcBef>
                <a:spcPts val="600"/>
              </a:spcBef>
            </a:pPr>
            <a:r>
              <a:rPr lang="en-US" sz="1600">
                <a:solidFill>
                  <a:schemeClr val="accent1"/>
                </a:solidFill>
              </a:rPr>
              <a:t>MOU #63 - Obstetrical Critical Care Workgroup </a:t>
            </a:r>
          </a:p>
          <a:p>
            <a:pPr>
              <a:spcBef>
                <a:spcPts val="600"/>
              </a:spcBef>
            </a:pPr>
            <a:r>
              <a:rPr lang="en-US" sz="1600">
                <a:solidFill>
                  <a:schemeClr val="accent1"/>
                </a:solidFill>
              </a:rPr>
              <a:t>LOI #1 Administration of New LTC Needs List</a:t>
            </a:r>
          </a:p>
          <a:p>
            <a:pPr>
              <a:spcBef>
                <a:spcPts val="600"/>
              </a:spcBef>
            </a:pPr>
            <a:r>
              <a:rPr lang="en-US" sz="1600">
                <a:solidFill>
                  <a:schemeClr val="accent1"/>
                </a:solidFill>
              </a:rPr>
              <a:t>New MOU – RN Multi Site Float Pool</a:t>
            </a:r>
          </a:p>
          <a:p>
            <a:pPr>
              <a:spcBef>
                <a:spcPts val="600"/>
              </a:spcBef>
            </a:pPr>
            <a:r>
              <a:rPr lang="en-US" sz="1600">
                <a:solidFill>
                  <a:schemeClr val="accent1"/>
                </a:solidFill>
              </a:rPr>
              <a:t>New Side Letter - Employees working 16 hours in a 24 hour period </a:t>
            </a:r>
          </a:p>
          <a:p>
            <a:pPr>
              <a:spcBef>
                <a:spcPts val="600"/>
              </a:spcBef>
            </a:pPr>
            <a:r>
              <a:rPr lang="en-US" sz="1600">
                <a:solidFill>
                  <a:schemeClr val="accent1"/>
                </a:solidFill>
              </a:rPr>
              <a:t>New Side Letter - Kaleida Health System On-Call Analysis &amp; Utilization</a:t>
            </a:r>
          </a:p>
          <a:p>
            <a:pPr>
              <a:spcBef>
                <a:spcPts val="600"/>
              </a:spcBef>
            </a:pPr>
            <a:r>
              <a:rPr lang="en-US" sz="1600">
                <a:solidFill>
                  <a:schemeClr val="accent1"/>
                </a:solidFill>
              </a:rPr>
              <a:t>New LOI – Implementation of INFOR </a:t>
            </a:r>
          </a:p>
        </p:txBody>
      </p:sp>
      <p:sp>
        <p:nvSpPr>
          <p:cNvPr id="4" name="Slide Number Placeholder 3"/>
          <p:cNvSpPr>
            <a:spLocks noGrp="1"/>
          </p:cNvSpPr>
          <p:nvPr>
            <p:ph type="sldNum" sz="quarter" idx="12"/>
          </p:nvPr>
        </p:nvSpPr>
        <p:spPr/>
        <p:txBody>
          <a:bodyPr/>
          <a:lstStyle/>
          <a:p>
            <a:fld id="{E5803530-6EF4-B34E-9811-88B18485BB25}" type="slidenum">
              <a:rPr lang="en-US" smtClean="0"/>
              <a:t>22</a:t>
            </a:fld>
            <a:endParaRPr lang="en-US"/>
          </a:p>
        </p:txBody>
      </p:sp>
      <p:sp>
        <p:nvSpPr>
          <p:cNvPr id="9" name="Title 1"/>
          <p:cNvSpPr txBox="1">
            <a:spLocks/>
          </p:cNvSpPr>
          <p:nvPr/>
        </p:nvSpPr>
        <p:spPr>
          <a:xfrm>
            <a:off x="921327" y="526761"/>
            <a:ext cx="10539846" cy="692440"/>
          </a:xfrm>
          <a:prstGeom prst="rect">
            <a:avLst/>
          </a:prstGeom>
          <a:solidFill>
            <a:schemeClr val="accent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a:solidFill>
                  <a:schemeClr val="bg1"/>
                </a:solidFill>
              </a:rPr>
              <a:t>Work Rules and Staffing</a:t>
            </a:r>
          </a:p>
        </p:txBody>
      </p:sp>
      <p:sp>
        <p:nvSpPr>
          <p:cNvPr id="10" name="Rectangle 9"/>
          <p:cNvSpPr/>
          <p:nvPr/>
        </p:nvSpPr>
        <p:spPr>
          <a:xfrm>
            <a:off x="838200" y="374074"/>
            <a:ext cx="10515600" cy="11804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099607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Work Rules and Staffing Cont.</a:t>
            </a:r>
          </a:p>
        </p:txBody>
      </p:sp>
      <p:sp>
        <p:nvSpPr>
          <p:cNvPr id="3" name="Content Placeholder 2"/>
          <p:cNvSpPr>
            <a:spLocks noGrp="1"/>
          </p:cNvSpPr>
          <p:nvPr>
            <p:ph idx="1"/>
          </p:nvPr>
        </p:nvSpPr>
        <p:spPr>
          <a:xfrm>
            <a:off x="5183188" y="729575"/>
            <a:ext cx="6172200" cy="5233480"/>
          </a:xfrm>
        </p:spPr>
        <p:txBody>
          <a:bodyPr>
            <a:noAutofit/>
          </a:bodyPr>
          <a:lstStyle/>
          <a:p>
            <a:pPr>
              <a:spcBef>
                <a:spcPts val="600"/>
              </a:spcBef>
            </a:pPr>
            <a:r>
              <a:rPr lang="en-US" sz="1600">
                <a:solidFill>
                  <a:schemeClr val="accent1"/>
                </a:solidFill>
              </a:rPr>
              <a:t>Language was added to reference the new electronic scheduling system throughout the article. </a:t>
            </a:r>
          </a:p>
          <a:p>
            <a:pPr>
              <a:spcBef>
                <a:spcPts val="600"/>
              </a:spcBef>
            </a:pPr>
            <a:r>
              <a:rPr lang="en-US" sz="1600">
                <a:solidFill>
                  <a:schemeClr val="accent1"/>
                </a:solidFill>
              </a:rPr>
              <a:t>Section 9- clarified that this section refers to the Draft/Mock schedule. Also added language to clarify that only full shifts will be awarded during this phase and removed language awarding to employee in other job titles during this phase.</a:t>
            </a:r>
          </a:p>
          <a:p>
            <a:pPr>
              <a:spcBef>
                <a:spcPts val="600"/>
              </a:spcBef>
            </a:pPr>
            <a:r>
              <a:rPr lang="en-US" sz="1600">
                <a:solidFill>
                  <a:schemeClr val="accent1"/>
                </a:solidFill>
              </a:rPr>
              <a:t>For Sections 10 A, 10 B &amp; 11 - added language for the process in place until Infor is implemented and created new sections for after Infor is implemented</a:t>
            </a:r>
          </a:p>
          <a:p>
            <a:pPr>
              <a:spcBef>
                <a:spcPts val="600"/>
              </a:spcBef>
            </a:pPr>
            <a:r>
              <a:rPr lang="en-US" sz="1600">
                <a:solidFill>
                  <a:schemeClr val="accent1"/>
                </a:solidFill>
              </a:rPr>
              <a:t>Section 10 A - created new tiering system for how to award shifts also added language related to per diems to clarify they can pick up more than 8 shifts </a:t>
            </a:r>
          </a:p>
          <a:p>
            <a:pPr>
              <a:spcBef>
                <a:spcPts val="600"/>
              </a:spcBef>
            </a:pPr>
            <a:r>
              <a:rPr lang="en-US" sz="1600">
                <a:solidFill>
                  <a:schemeClr val="accent1"/>
                </a:solidFill>
              </a:rPr>
              <a:t>Section 10 B - added language to clarify this step was after the Final schedule is posted, also the per diem language as referenced in 10 A</a:t>
            </a:r>
          </a:p>
          <a:p>
            <a:pPr>
              <a:spcBef>
                <a:spcPts val="600"/>
              </a:spcBef>
            </a:pPr>
            <a:r>
              <a:rPr lang="en-US" sz="1600">
                <a:solidFill>
                  <a:schemeClr val="accent1"/>
                </a:solidFill>
              </a:rPr>
              <a:t>Section 11 - availability list - removed section d.) </a:t>
            </a:r>
            <a:endParaRPr lang="en-US" sz="800">
              <a:solidFill>
                <a:schemeClr val="accent1"/>
              </a:solidFill>
            </a:endParaRPr>
          </a:p>
          <a:p>
            <a:pPr>
              <a:spcBef>
                <a:spcPts val="600"/>
              </a:spcBef>
            </a:pPr>
            <a:r>
              <a:rPr lang="en-US" sz="1600">
                <a:solidFill>
                  <a:schemeClr val="accent1"/>
                </a:solidFill>
              </a:rPr>
              <a:t>With the implementation of INFOR the Availability list will cease to exist </a:t>
            </a:r>
          </a:p>
          <a:p>
            <a:pPr>
              <a:spcBef>
                <a:spcPts val="600"/>
              </a:spcBef>
            </a:pPr>
            <a:r>
              <a:rPr lang="en-US" sz="1600">
                <a:solidFill>
                  <a:schemeClr val="accent1"/>
                </a:solidFill>
              </a:rPr>
              <a:t>Section 13 - changed from 2 to 3 time blocks for weekend make up </a:t>
            </a:r>
          </a:p>
        </p:txBody>
      </p:sp>
      <p:sp>
        <p:nvSpPr>
          <p:cNvPr id="5" name="Text Placeholder 4"/>
          <p:cNvSpPr>
            <a:spLocks noGrp="1"/>
          </p:cNvSpPr>
          <p:nvPr>
            <p:ph type="body" sz="half" idx="2"/>
          </p:nvPr>
        </p:nvSpPr>
        <p:spPr/>
        <p:txBody>
          <a:bodyPr>
            <a:normAutofit fontScale="55000" lnSpcReduction="20000"/>
          </a:bodyPr>
          <a:lstStyle/>
          <a:p>
            <a:endParaRPr lang="en-US"/>
          </a:p>
          <a:p>
            <a:endParaRPr lang="en-US"/>
          </a:p>
          <a:p>
            <a:r>
              <a:rPr lang="en-US" sz="2800" b="1" i="1">
                <a:solidFill>
                  <a:schemeClr val="accent1"/>
                </a:solidFill>
              </a:rPr>
              <a:t>Article 15 Hours of Work and Work Schedules</a:t>
            </a:r>
          </a:p>
          <a:p>
            <a:endParaRPr lang="en-US" sz="2800" b="1" i="1">
              <a:solidFill>
                <a:schemeClr val="accent1"/>
              </a:solidFill>
            </a:endParaRPr>
          </a:p>
          <a:p>
            <a:r>
              <a:rPr lang="en-US" sz="2800" b="1" i="1">
                <a:solidFill>
                  <a:schemeClr val="accent1"/>
                </a:solidFill>
              </a:rPr>
              <a:t>Quick Reference Guide provided </a:t>
            </a:r>
            <a:r>
              <a:rPr lang="en-US" sz="2800" b="1"/>
              <a:t>	</a:t>
            </a:r>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23</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557393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Work Rules and Staffing Cont.</a:t>
            </a:r>
          </a:p>
        </p:txBody>
      </p:sp>
      <p:sp>
        <p:nvSpPr>
          <p:cNvPr id="3" name="Content Placeholder 2"/>
          <p:cNvSpPr>
            <a:spLocks noGrp="1"/>
          </p:cNvSpPr>
          <p:nvPr>
            <p:ph idx="1"/>
          </p:nvPr>
        </p:nvSpPr>
        <p:spPr/>
        <p:txBody>
          <a:bodyPr>
            <a:normAutofit/>
          </a:bodyPr>
          <a:lstStyle/>
          <a:p>
            <a:r>
              <a:rPr lang="en-US" b="1">
                <a:solidFill>
                  <a:schemeClr val="accent1"/>
                </a:solidFill>
              </a:rPr>
              <a:t>Letter of Intent #1 – Administration of New LTC Needs List</a:t>
            </a:r>
          </a:p>
          <a:p>
            <a:pPr lvl="1">
              <a:buFont typeface="Wingdings" panose="05000000000000000000" pitchFamily="2" charset="2"/>
              <a:buChar char="Ø"/>
            </a:pPr>
            <a:r>
              <a:rPr lang="en-US">
                <a:solidFill>
                  <a:schemeClr val="accent1"/>
                </a:solidFill>
              </a:rPr>
              <a:t>This letter will sunset with the implementation of INFOR &amp; the new electronic scheduling system</a:t>
            </a:r>
          </a:p>
          <a:p>
            <a:r>
              <a:rPr lang="en-US" b="1">
                <a:solidFill>
                  <a:schemeClr val="accent1"/>
                </a:solidFill>
              </a:rPr>
              <a:t>New LOI – Implementation of INFOR – </a:t>
            </a:r>
            <a:r>
              <a:rPr lang="en-US">
                <a:solidFill>
                  <a:schemeClr val="accent1"/>
                </a:solidFill>
              </a:rPr>
              <a:t>the first meeting of this committee will take place 30 days after ratification </a:t>
            </a:r>
          </a:p>
        </p:txBody>
      </p:sp>
      <p:sp>
        <p:nvSpPr>
          <p:cNvPr id="5" name="Text Placeholder 4"/>
          <p:cNvSpPr>
            <a:spLocks noGrp="1"/>
          </p:cNvSpPr>
          <p:nvPr>
            <p:ph type="body" sz="half" idx="2"/>
          </p:nvPr>
        </p:nvSpPr>
        <p:spPr/>
        <p:txBody>
          <a:bodyPr>
            <a:normAutofit fontScale="85000" lnSpcReduction="20000"/>
          </a:bodyPr>
          <a:lstStyle/>
          <a:p>
            <a:endParaRPr lang="en-US"/>
          </a:p>
          <a:p>
            <a:endParaRPr lang="en-US"/>
          </a:p>
          <a:p>
            <a:r>
              <a:rPr lang="en-US" sz="2800" b="1" i="1">
                <a:solidFill>
                  <a:schemeClr val="accent1"/>
                </a:solidFill>
              </a:rPr>
              <a:t>New Articles tied to Article 15 Hours of Work and Work Schedules </a:t>
            </a:r>
            <a:r>
              <a:rPr lang="en-US" i="1"/>
              <a:t>	</a:t>
            </a:r>
          </a:p>
        </p:txBody>
      </p:sp>
      <p:sp>
        <p:nvSpPr>
          <p:cNvPr id="4" name="Slide Number Placeholder 3"/>
          <p:cNvSpPr>
            <a:spLocks noGrp="1"/>
          </p:cNvSpPr>
          <p:nvPr>
            <p:ph type="sldNum" sz="quarter" idx="12"/>
          </p:nvPr>
        </p:nvSpPr>
        <p:spPr/>
        <p:txBody>
          <a:bodyPr/>
          <a:lstStyle/>
          <a:p>
            <a:fld id="{E5803530-6EF4-B34E-9811-88B18485BB25}" type="slidenum">
              <a:rPr lang="en-US" smtClean="0"/>
              <a:t>24</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700098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Work Rules and Staffing Cont.</a:t>
            </a:r>
          </a:p>
        </p:txBody>
      </p:sp>
      <p:sp>
        <p:nvSpPr>
          <p:cNvPr id="3" name="Content Placeholder 2"/>
          <p:cNvSpPr>
            <a:spLocks noGrp="1"/>
          </p:cNvSpPr>
          <p:nvPr>
            <p:ph idx="1"/>
          </p:nvPr>
        </p:nvSpPr>
        <p:spPr/>
        <p:txBody>
          <a:bodyPr>
            <a:normAutofit fontScale="85000" lnSpcReduction="10000"/>
          </a:bodyPr>
          <a:lstStyle/>
          <a:p>
            <a:r>
              <a:rPr lang="en-US">
                <a:solidFill>
                  <a:schemeClr val="accent1"/>
                </a:solidFill>
              </a:rPr>
              <a:t>Changed Sect. 4 – weekend makeup will be scheduled w/in 3 time blocks of the call off – this was previously 2 </a:t>
            </a:r>
          </a:p>
          <a:p>
            <a:r>
              <a:rPr lang="en-US">
                <a:solidFill>
                  <a:schemeClr val="accent1"/>
                </a:solidFill>
              </a:rPr>
              <a:t>Added Sect. 5 – Employees who use PTO on a weekend shift will still be required to work their w/end requirement as listed in this article, if there is a need in the Unit/Dept. It is understood that if the EE is able to find coverage, their w/end requirement shall be considered satisfied</a:t>
            </a:r>
          </a:p>
          <a:p>
            <a:r>
              <a:rPr lang="en-US">
                <a:solidFill>
                  <a:schemeClr val="accent1"/>
                </a:solidFill>
              </a:rPr>
              <a:t>Added Sect. 6 – If an EE swaps their w/end shift, pursuant to Art. 15, Sect. 8, their w/end commitment shall be considered satisfied. </a:t>
            </a:r>
          </a:p>
          <a:p>
            <a:r>
              <a:rPr lang="en-US">
                <a:solidFill>
                  <a:schemeClr val="accent1"/>
                </a:solidFill>
              </a:rPr>
              <a:t>Added new sentence in Section 8 specifically referencing MOU #57 &amp; #59 which are specific to OCH RN/RT and DMP TCCS weekend scheduling practices</a:t>
            </a:r>
          </a:p>
          <a:p>
            <a:endParaRPr lang="en-US"/>
          </a:p>
        </p:txBody>
      </p:sp>
      <p:sp>
        <p:nvSpPr>
          <p:cNvPr id="5" name="Text Placeholder 4"/>
          <p:cNvSpPr>
            <a:spLocks noGrp="1"/>
          </p:cNvSpPr>
          <p:nvPr>
            <p:ph type="body" sz="half" idx="2"/>
          </p:nvPr>
        </p:nvSpPr>
        <p:spPr/>
        <p:txBody>
          <a:bodyPr>
            <a:normAutofit lnSpcReduction="10000"/>
          </a:bodyPr>
          <a:lstStyle/>
          <a:p>
            <a:endParaRPr lang="en-US" sz="2800" b="1"/>
          </a:p>
          <a:p>
            <a:endParaRPr lang="en-US" sz="2800" b="1">
              <a:solidFill>
                <a:schemeClr val="accent1"/>
              </a:solidFill>
            </a:endParaRPr>
          </a:p>
          <a:p>
            <a:r>
              <a:rPr lang="en-US" sz="2800" b="1" i="1">
                <a:solidFill>
                  <a:schemeClr val="accent1"/>
                </a:solidFill>
              </a:rPr>
              <a:t>Article 16- Weekend Work </a:t>
            </a:r>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25</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68274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Work Rules and Staffing Cont.</a:t>
            </a:r>
          </a:p>
        </p:txBody>
      </p:sp>
      <p:sp>
        <p:nvSpPr>
          <p:cNvPr id="3" name="Content Placeholder 2"/>
          <p:cNvSpPr>
            <a:spLocks noGrp="1"/>
          </p:cNvSpPr>
          <p:nvPr>
            <p:ph idx="1"/>
          </p:nvPr>
        </p:nvSpPr>
        <p:spPr/>
        <p:txBody>
          <a:bodyPr>
            <a:noAutofit/>
          </a:bodyPr>
          <a:lstStyle/>
          <a:p>
            <a:r>
              <a:rPr lang="en-US" sz="2600">
                <a:solidFill>
                  <a:schemeClr val="accent1"/>
                </a:solidFill>
              </a:rPr>
              <a:t>Removed section 2 which limited floating prior to downsizing only in instances of PTO or same day intermittent FMLA. </a:t>
            </a:r>
          </a:p>
          <a:p>
            <a:r>
              <a:rPr lang="en-US" sz="2600">
                <a:solidFill>
                  <a:schemeClr val="accent1"/>
                </a:solidFill>
              </a:rPr>
              <a:t>Added steps in Section 4 b.)  any scheduled Incentive Bonus or OT will be canceled in inverse order of seniority;</a:t>
            </a:r>
          </a:p>
          <a:p>
            <a:r>
              <a:rPr lang="en-US" sz="2600">
                <a:solidFill>
                  <a:schemeClr val="accent1"/>
                </a:solidFill>
              </a:rPr>
              <a:t>Added steps in Section 4 c.) any scheduled Incentive Bonus will be canceled in inverse order of seniority </a:t>
            </a:r>
          </a:p>
        </p:txBody>
      </p:sp>
      <p:sp>
        <p:nvSpPr>
          <p:cNvPr id="5" name="Text Placeholder 4"/>
          <p:cNvSpPr>
            <a:spLocks noGrp="1"/>
          </p:cNvSpPr>
          <p:nvPr>
            <p:ph type="body" sz="half" idx="2"/>
          </p:nvPr>
        </p:nvSpPr>
        <p:spPr/>
        <p:txBody>
          <a:bodyPr>
            <a:normAutofit fontScale="62500" lnSpcReduction="20000"/>
          </a:bodyPr>
          <a:lstStyle/>
          <a:p>
            <a:endParaRPr lang="en-US" sz="2800" b="1">
              <a:solidFill>
                <a:schemeClr val="accent1"/>
              </a:solidFill>
            </a:endParaRPr>
          </a:p>
          <a:p>
            <a:r>
              <a:rPr lang="en-US" sz="2800" b="1" i="1">
                <a:solidFill>
                  <a:schemeClr val="accent1"/>
                </a:solidFill>
              </a:rPr>
              <a:t>Article 18 – Temporary Downsizing</a:t>
            </a:r>
          </a:p>
          <a:p>
            <a:endParaRPr lang="en-US" sz="2800" b="1" i="1">
              <a:solidFill>
                <a:schemeClr val="accent1"/>
              </a:solidFill>
            </a:endParaRPr>
          </a:p>
          <a:p>
            <a:r>
              <a:rPr lang="en-US" sz="2800" b="1" i="1">
                <a:solidFill>
                  <a:schemeClr val="accent1"/>
                </a:solidFill>
              </a:rPr>
              <a:t>Quick Reference Guide provided</a:t>
            </a:r>
          </a:p>
        </p:txBody>
      </p:sp>
      <p:sp>
        <p:nvSpPr>
          <p:cNvPr id="4" name="Slide Number Placeholder 3"/>
          <p:cNvSpPr>
            <a:spLocks noGrp="1"/>
          </p:cNvSpPr>
          <p:nvPr>
            <p:ph type="sldNum" sz="quarter" idx="12"/>
          </p:nvPr>
        </p:nvSpPr>
        <p:spPr/>
        <p:txBody>
          <a:bodyPr/>
          <a:lstStyle/>
          <a:p>
            <a:fld id="{E5803530-6EF4-B34E-9811-88B18485BB25}" type="slidenum">
              <a:rPr lang="en-US" smtClean="0"/>
              <a:t>26</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569754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Work Rules and Staffing Cont.</a:t>
            </a:r>
          </a:p>
        </p:txBody>
      </p:sp>
      <p:sp>
        <p:nvSpPr>
          <p:cNvPr id="3" name="Content Placeholder 2"/>
          <p:cNvSpPr>
            <a:spLocks noGrp="1"/>
          </p:cNvSpPr>
          <p:nvPr>
            <p:ph idx="1"/>
          </p:nvPr>
        </p:nvSpPr>
        <p:spPr/>
        <p:txBody>
          <a:bodyPr>
            <a:normAutofit fontScale="92500"/>
          </a:bodyPr>
          <a:lstStyle/>
          <a:p>
            <a:r>
              <a:rPr lang="en-US" sz="2800">
                <a:solidFill>
                  <a:schemeClr val="accent1"/>
                </a:solidFill>
              </a:rPr>
              <a:t>Section 8 – removed NP and PA’s as they do not float</a:t>
            </a:r>
          </a:p>
          <a:p>
            <a:r>
              <a:rPr lang="en-US" sz="2800">
                <a:solidFill>
                  <a:schemeClr val="accent1"/>
                </a:solidFill>
              </a:rPr>
              <a:t>Section 10. d.) </a:t>
            </a:r>
            <a:r>
              <a:rPr lang="en-US" sz="2800" b="1">
                <a:solidFill>
                  <a:schemeClr val="accent1"/>
                </a:solidFill>
              </a:rPr>
              <a:t>In long term care only</a:t>
            </a:r>
            <a:r>
              <a:rPr lang="en-US" sz="2800">
                <a:solidFill>
                  <a:schemeClr val="accent1"/>
                </a:solidFill>
              </a:rPr>
              <a:t>, an employee who is working an extra shift or overtime, </a:t>
            </a:r>
            <a:r>
              <a:rPr lang="en-US" sz="2800" b="1">
                <a:solidFill>
                  <a:schemeClr val="accent1"/>
                </a:solidFill>
              </a:rPr>
              <a:t>for all other employees see section 15h</a:t>
            </a:r>
            <a:r>
              <a:rPr lang="en-US" sz="2800">
                <a:solidFill>
                  <a:schemeClr val="accent1"/>
                </a:solidFill>
              </a:rPr>
              <a:t>. </a:t>
            </a:r>
          </a:p>
          <a:p>
            <a:r>
              <a:rPr lang="en-US" sz="2800">
                <a:solidFill>
                  <a:schemeClr val="accent1"/>
                </a:solidFill>
              </a:rPr>
              <a:t>Staff who are on OT or Extra Time can mutually agree to float but cannot be forced. </a:t>
            </a:r>
          </a:p>
        </p:txBody>
      </p:sp>
      <p:sp>
        <p:nvSpPr>
          <p:cNvPr id="5" name="Text Placeholder 4"/>
          <p:cNvSpPr>
            <a:spLocks noGrp="1"/>
          </p:cNvSpPr>
          <p:nvPr>
            <p:ph type="body" sz="half" idx="2"/>
          </p:nvPr>
        </p:nvSpPr>
        <p:spPr/>
        <p:txBody>
          <a:bodyPr>
            <a:normAutofit lnSpcReduction="10000"/>
          </a:bodyPr>
          <a:lstStyle/>
          <a:p>
            <a:endParaRPr lang="en-US" sz="2800" b="1"/>
          </a:p>
          <a:p>
            <a:endParaRPr lang="en-US" sz="2800" b="1"/>
          </a:p>
          <a:p>
            <a:r>
              <a:rPr lang="en-US" sz="2800" b="1" i="1">
                <a:solidFill>
                  <a:schemeClr val="accent1"/>
                </a:solidFill>
              </a:rPr>
              <a:t>Article 19- Floating</a:t>
            </a:r>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27</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931997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Work Rules and Staffing Cont.</a:t>
            </a:r>
          </a:p>
        </p:txBody>
      </p:sp>
      <p:sp>
        <p:nvSpPr>
          <p:cNvPr id="3" name="Content Placeholder 2"/>
          <p:cNvSpPr>
            <a:spLocks noGrp="1"/>
          </p:cNvSpPr>
          <p:nvPr>
            <p:ph idx="1"/>
          </p:nvPr>
        </p:nvSpPr>
        <p:spPr>
          <a:xfrm>
            <a:off x="4971113" y="592283"/>
            <a:ext cx="6382687" cy="5268768"/>
          </a:xfrm>
        </p:spPr>
        <p:txBody>
          <a:bodyPr>
            <a:noAutofit/>
          </a:bodyPr>
          <a:lstStyle/>
          <a:p>
            <a:r>
              <a:rPr lang="en-US" sz="1700">
                <a:solidFill>
                  <a:schemeClr val="accent1"/>
                </a:solidFill>
              </a:rPr>
              <a:t>For CWA – changes made to all Bargaining Units with the dates that new snapshots will be taken and posted </a:t>
            </a:r>
          </a:p>
          <a:p>
            <a:pPr marL="0" indent="0">
              <a:buNone/>
            </a:pPr>
            <a:r>
              <a:rPr lang="en-US" sz="1700" b="1">
                <a:solidFill>
                  <a:schemeClr val="accent1"/>
                </a:solidFill>
              </a:rPr>
              <a:t>BGMC – CWA RN – </a:t>
            </a:r>
          </a:p>
          <a:p>
            <a:r>
              <a:rPr lang="en-US" sz="1700">
                <a:solidFill>
                  <a:schemeClr val="accent1"/>
                </a:solidFill>
              </a:rPr>
              <a:t>Section 8 – added </a:t>
            </a:r>
            <a:r>
              <a:rPr lang="en-US" sz="1700" b="1">
                <a:solidFill>
                  <a:schemeClr val="accent1"/>
                </a:solidFill>
              </a:rPr>
              <a:t>Any request to change approved PTO after the date time requests are due will be reviewed and approved per Art. 15, Sect. 4 only with the written agreement of the responsible manager and the affected employee.  Should any employee wish to give back a shift of PTO, it will be the managers discretion as to which day of the week they will be assigned to work during the week based on the needs of the unit/department.  If there is no need in that unit/department, the employee shall be offered work in another department, if available.  Such requests must be made no later than 72 hours prior to the shift. </a:t>
            </a:r>
          </a:p>
          <a:p>
            <a:r>
              <a:rPr lang="en-US" sz="1700">
                <a:solidFill>
                  <a:schemeClr val="accent1"/>
                </a:solidFill>
              </a:rPr>
              <a:t>Section 9 – added – If an employee requested to work during a week in which he/she has an approved PTO, it will be the employees option to rescind or keep the PTO time, </a:t>
            </a:r>
            <a:r>
              <a:rPr lang="en-US" sz="1700" b="1">
                <a:solidFill>
                  <a:schemeClr val="accent1"/>
                </a:solidFill>
              </a:rPr>
              <a:t>except that employees may not rescind previously utilized PTO time. </a:t>
            </a:r>
          </a:p>
        </p:txBody>
      </p:sp>
      <p:sp>
        <p:nvSpPr>
          <p:cNvPr id="5" name="Text Placeholder 4"/>
          <p:cNvSpPr>
            <a:spLocks noGrp="1"/>
          </p:cNvSpPr>
          <p:nvPr>
            <p:ph type="body" sz="half" idx="2"/>
          </p:nvPr>
        </p:nvSpPr>
        <p:spPr/>
        <p:txBody>
          <a:bodyPr>
            <a:normAutofit fontScale="85000" lnSpcReduction="20000"/>
          </a:bodyPr>
          <a:lstStyle/>
          <a:p>
            <a:endParaRPr lang="en-US" sz="2800" b="1"/>
          </a:p>
          <a:p>
            <a:endParaRPr lang="en-US" sz="2800" b="1">
              <a:solidFill>
                <a:schemeClr val="accent1"/>
              </a:solidFill>
            </a:endParaRPr>
          </a:p>
          <a:p>
            <a:r>
              <a:rPr lang="en-US" sz="2800" b="1">
                <a:solidFill>
                  <a:schemeClr val="accent1"/>
                </a:solidFill>
              </a:rPr>
              <a:t>Article 27- Paid Time off Scheduling</a:t>
            </a:r>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28</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467234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Work Rules and Staffing Cont.</a:t>
            </a:r>
          </a:p>
        </p:txBody>
      </p:sp>
      <p:sp>
        <p:nvSpPr>
          <p:cNvPr id="3" name="Content Placeholder 2"/>
          <p:cNvSpPr>
            <a:spLocks noGrp="1"/>
          </p:cNvSpPr>
          <p:nvPr>
            <p:ph idx="1"/>
          </p:nvPr>
        </p:nvSpPr>
        <p:spPr>
          <a:xfrm>
            <a:off x="5183188" y="823785"/>
            <a:ext cx="6172200" cy="5037266"/>
          </a:xfrm>
        </p:spPr>
        <p:txBody>
          <a:bodyPr>
            <a:normAutofit fontScale="85000" lnSpcReduction="10000"/>
          </a:bodyPr>
          <a:lstStyle/>
          <a:p>
            <a:pPr>
              <a:spcAft>
                <a:spcPts val="600"/>
              </a:spcAft>
            </a:pPr>
            <a:r>
              <a:rPr lang="en-US" b="1">
                <a:solidFill>
                  <a:schemeClr val="accent1"/>
                </a:solidFill>
              </a:rPr>
              <a:t>BGMC Professionals </a:t>
            </a:r>
            <a:r>
              <a:rPr lang="en-US">
                <a:solidFill>
                  <a:schemeClr val="accent1"/>
                </a:solidFill>
              </a:rPr>
              <a:t>– Section 4 – reworded – For PTO requested during the period of time between the </a:t>
            </a:r>
            <a:r>
              <a:rPr lang="en-US" b="1">
                <a:solidFill>
                  <a:schemeClr val="accent1"/>
                </a:solidFill>
              </a:rPr>
              <a:t>full calendar week</a:t>
            </a:r>
            <a:r>
              <a:rPr lang="en-US">
                <a:solidFill>
                  <a:schemeClr val="accent1"/>
                </a:solidFill>
              </a:rPr>
              <a:t> which includes 6/15 – 9/15 and 12/20 -1/1 every employee will first be offered one week of prime time PTO in seniority order.  </a:t>
            </a:r>
          </a:p>
          <a:p>
            <a:r>
              <a:rPr lang="en-US" b="1">
                <a:solidFill>
                  <a:schemeClr val="accent1"/>
                </a:solidFill>
              </a:rPr>
              <a:t>BGMC Professionals and TCC</a:t>
            </a:r>
            <a:r>
              <a:rPr lang="en-US">
                <a:solidFill>
                  <a:schemeClr val="accent1"/>
                </a:solidFill>
              </a:rPr>
              <a:t> - Section 8 – added Any request to change approved PTO after the date time requests are due will be reviewed and approved per Art. 15, Sect. 4 only with the written agreement of the responsible manager and the affected employee.  Should any employee wish to give back a shift of PTO, it will be the managers discretion as to which day of the week they will be assigned to work during the week based on the needs of the unit/department.  If there is no need in that unit/department, the employee shall be offered work in another department, if available.</a:t>
            </a:r>
          </a:p>
        </p:txBody>
      </p:sp>
      <p:sp>
        <p:nvSpPr>
          <p:cNvPr id="5" name="Text Placeholder 4"/>
          <p:cNvSpPr>
            <a:spLocks noGrp="1"/>
          </p:cNvSpPr>
          <p:nvPr>
            <p:ph type="body" sz="half" idx="2"/>
          </p:nvPr>
        </p:nvSpPr>
        <p:spPr/>
        <p:txBody>
          <a:bodyPr>
            <a:normAutofit fontScale="85000" lnSpcReduction="20000"/>
          </a:bodyPr>
          <a:lstStyle/>
          <a:p>
            <a:endParaRPr lang="en-US" sz="2800" b="1"/>
          </a:p>
          <a:p>
            <a:endParaRPr lang="en-US" sz="2800" b="1"/>
          </a:p>
          <a:p>
            <a:r>
              <a:rPr lang="en-US" sz="2800" b="1" i="1">
                <a:solidFill>
                  <a:schemeClr val="accent1"/>
                </a:solidFill>
              </a:rPr>
              <a:t>Article 27 – Paid Time off Scheduling Cont. </a:t>
            </a:r>
            <a:endParaRPr lang="en-US" sz="2800" i="1">
              <a:solidFill>
                <a:schemeClr val="accent1"/>
              </a:solidFill>
            </a:endParaRPr>
          </a:p>
        </p:txBody>
      </p:sp>
      <p:sp>
        <p:nvSpPr>
          <p:cNvPr id="4" name="Slide Number Placeholder 3"/>
          <p:cNvSpPr>
            <a:spLocks noGrp="1"/>
          </p:cNvSpPr>
          <p:nvPr>
            <p:ph type="sldNum" sz="quarter" idx="12"/>
          </p:nvPr>
        </p:nvSpPr>
        <p:spPr/>
        <p:txBody>
          <a:bodyPr/>
          <a:lstStyle/>
          <a:p>
            <a:fld id="{E5803530-6EF4-B34E-9811-88B18485BB25}" type="slidenum">
              <a:rPr lang="en-US" smtClean="0"/>
              <a:t>29</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53104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97668"/>
          </a:xfrm>
        </p:spPr>
        <p:txBody>
          <a:bodyPr>
            <a:normAutofit/>
          </a:bodyPr>
          <a:lstStyle/>
          <a:p>
            <a:r>
              <a:rPr lang="en-US" sz="4000" b="1">
                <a:solidFill>
                  <a:schemeClr val="accent1"/>
                </a:solidFill>
              </a:rPr>
              <a:t>Agenda</a:t>
            </a:r>
          </a:p>
        </p:txBody>
      </p:sp>
      <p:sp>
        <p:nvSpPr>
          <p:cNvPr id="3" name="Content Placeholder 2"/>
          <p:cNvSpPr>
            <a:spLocks noGrp="1"/>
          </p:cNvSpPr>
          <p:nvPr>
            <p:ph idx="1"/>
          </p:nvPr>
        </p:nvSpPr>
        <p:spPr>
          <a:xfrm>
            <a:off x="838200" y="960318"/>
            <a:ext cx="10515600" cy="4572607"/>
          </a:xfrm>
        </p:spPr>
        <p:txBody>
          <a:bodyPr>
            <a:normAutofit lnSpcReduction="10000"/>
          </a:bodyPr>
          <a:lstStyle/>
          <a:p>
            <a:pPr marL="0" indent="0">
              <a:buNone/>
            </a:pPr>
            <a:endParaRPr lang="en-US" sz="2600">
              <a:solidFill>
                <a:schemeClr val="accent1"/>
              </a:solidFill>
            </a:endParaRPr>
          </a:p>
          <a:p>
            <a:r>
              <a:rPr lang="en-US" sz="2600">
                <a:solidFill>
                  <a:schemeClr val="accent1"/>
                </a:solidFill>
              </a:rPr>
              <a:t>2025-2028 Contract info Changes</a:t>
            </a:r>
          </a:p>
          <a:p>
            <a:r>
              <a:rPr lang="en-US" sz="2600">
                <a:solidFill>
                  <a:schemeClr val="accent1"/>
                </a:solidFill>
              </a:rPr>
              <a:t>Administrative Changes</a:t>
            </a:r>
          </a:p>
          <a:p>
            <a:r>
              <a:rPr lang="en-US" sz="2600">
                <a:solidFill>
                  <a:schemeClr val="accent1"/>
                </a:solidFill>
              </a:rPr>
              <a:t>Work Rules and Staffing Changes</a:t>
            </a:r>
          </a:p>
          <a:p>
            <a:r>
              <a:rPr lang="en-US" sz="2600">
                <a:solidFill>
                  <a:schemeClr val="accent1"/>
                </a:solidFill>
              </a:rPr>
              <a:t>Wages, Benefits and Upgrades</a:t>
            </a:r>
          </a:p>
          <a:p>
            <a:r>
              <a:rPr lang="en-US" sz="2600">
                <a:solidFill>
                  <a:schemeClr val="accent1"/>
                </a:solidFill>
              </a:rPr>
              <a:t>Miscellaneous Changes</a:t>
            </a:r>
          </a:p>
          <a:p>
            <a:r>
              <a:rPr lang="en-US" sz="2600">
                <a:solidFill>
                  <a:schemeClr val="accent1"/>
                </a:solidFill>
              </a:rPr>
              <a:t>Next Steps</a:t>
            </a:r>
          </a:p>
          <a:p>
            <a:r>
              <a:rPr lang="en-US" sz="2600">
                <a:solidFill>
                  <a:schemeClr val="accent1"/>
                </a:solidFill>
              </a:rPr>
              <a:t>Questions</a:t>
            </a:r>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3</a:t>
            </a:fld>
            <a:endParaRPr lang="en-US"/>
          </a:p>
        </p:txBody>
      </p:sp>
    </p:spTree>
    <p:extLst>
      <p:ext uri="{BB962C8B-B14F-4D97-AF65-F5344CB8AC3E}">
        <p14:creationId xmlns:p14="http://schemas.microsoft.com/office/powerpoint/2010/main" val="35968170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Work Rules and Staffing Cont.</a:t>
            </a:r>
          </a:p>
        </p:txBody>
      </p:sp>
      <p:sp>
        <p:nvSpPr>
          <p:cNvPr id="3" name="Content Placeholder 2"/>
          <p:cNvSpPr>
            <a:spLocks noGrp="1"/>
          </p:cNvSpPr>
          <p:nvPr>
            <p:ph idx="1"/>
          </p:nvPr>
        </p:nvSpPr>
        <p:spPr/>
        <p:txBody>
          <a:bodyPr>
            <a:normAutofit fontScale="92500" lnSpcReduction="10000"/>
          </a:bodyPr>
          <a:lstStyle/>
          <a:p>
            <a:pPr marL="0" indent="0">
              <a:buNone/>
            </a:pPr>
            <a:endParaRPr lang="en-US" sz="2800" b="1"/>
          </a:p>
          <a:p>
            <a:pPr marL="0" indent="0">
              <a:buNone/>
            </a:pPr>
            <a:endParaRPr lang="en-US" sz="2800" b="1"/>
          </a:p>
          <a:p>
            <a:pPr marL="0" indent="0">
              <a:buNone/>
            </a:pPr>
            <a:r>
              <a:rPr lang="en-US" sz="2800" b="1">
                <a:solidFill>
                  <a:schemeClr val="accent1"/>
                </a:solidFill>
              </a:rPr>
              <a:t>Article 52 - Multi-Site Float Pool</a:t>
            </a:r>
          </a:p>
          <a:p>
            <a:r>
              <a:rPr lang="en-US" sz="2800">
                <a:solidFill>
                  <a:schemeClr val="accent1"/>
                </a:solidFill>
              </a:rPr>
              <a:t>Section 3- added language – The positions will be assigned </a:t>
            </a:r>
            <a:r>
              <a:rPr lang="en-US" sz="2800" b="1">
                <a:solidFill>
                  <a:schemeClr val="accent1"/>
                </a:solidFill>
              </a:rPr>
              <a:t>to</a:t>
            </a:r>
            <a:r>
              <a:rPr lang="en-US" sz="2800">
                <a:solidFill>
                  <a:schemeClr val="accent1"/>
                </a:solidFill>
              </a:rPr>
              <a:t> the appropriate bargaining unit, and </a:t>
            </a:r>
            <a:r>
              <a:rPr lang="en-US" sz="2800" b="1">
                <a:solidFill>
                  <a:schemeClr val="accent1"/>
                </a:solidFill>
              </a:rPr>
              <a:t>if applicable, evenly distributed amongst the affected bargaining units</a:t>
            </a:r>
            <a:r>
              <a:rPr lang="en-US" sz="2800">
                <a:solidFill>
                  <a:schemeClr val="accent1"/>
                </a:solidFill>
              </a:rPr>
              <a:t>.  </a:t>
            </a:r>
          </a:p>
        </p:txBody>
      </p:sp>
      <p:sp>
        <p:nvSpPr>
          <p:cNvPr id="5" name="Text Placeholder 4"/>
          <p:cNvSpPr>
            <a:spLocks noGrp="1"/>
          </p:cNvSpPr>
          <p:nvPr>
            <p:ph type="body" sz="half" idx="2"/>
          </p:nvPr>
        </p:nvSpPr>
        <p:spPr/>
        <p:txBody>
          <a:bodyPr>
            <a:normAutofit fontScale="92500"/>
          </a:bodyPr>
          <a:lstStyle/>
          <a:p>
            <a:endParaRPr lang="en-US" sz="2800" b="1"/>
          </a:p>
          <a:p>
            <a:endParaRPr lang="en-US" sz="2800" b="1"/>
          </a:p>
          <a:p>
            <a:r>
              <a:rPr lang="en-US" sz="2800" b="1" i="1">
                <a:solidFill>
                  <a:schemeClr val="accent1"/>
                </a:solidFill>
              </a:rPr>
              <a:t>Article 52 - Multi-Site Float Pool</a:t>
            </a:r>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30</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77888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Work Rules and Staffing Cont.</a:t>
            </a:r>
          </a:p>
        </p:txBody>
      </p:sp>
      <p:sp>
        <p:nvSpPr>
          <p:cNvPr id="3" name="Content Placeholder 2"/>
          <p:cNvSpPr>
            <a:spLocks noGrp="1"/>
          </p:cNvSpPr>
          <p:nvPr>
            <p:ph idx="1"/>
          </p:nvPr>
        </p:nvSpPr>
        <p:spPr>
          <a:xfrm>
            <a:off x="5183188" y="885217"/>
            <a:ext cx="6172200" cy="5077838"/>
          </a:xfrm>
        </p:spPr>
        <p:txBody>
          <a:bodyPr>
            <a:noAutofit/>
          </a:bodyPr>
          <a:lstStyle/>
          <a:p>
            <a:r>
              <a:rPr lang="en-US" sz="2200">
                <a:solidFill>
                  <a:schemeClr val="accent1"/>
                </a:solidFill>
              </a:rPr>
              <a:t>Section 5 – Added ability to follow the departmental process for calling off</a:t>
            </a:r>
          </a:p>
          <a:p>
            <a:r>
              <a:rPr lang="en-US" sz="2200">
                <a:solidFill>
                  <a:schemeClr val="accent1"/>
                </a:solidFill>
              </a:rPr>
              <a:t>Section 7 – changed the tardiness period without communication to be considered absent from 60 minutes to 30 minutes for employees unless they have not been replaced on their unit or they are needed on another unit. </a:t>
            </a:r>
          </a:p>
          <a:p>
            <a:r>
              <a:rPr lang="en-US" sz="2200">
                <a:solidFill>
                  <a:schemeClr val="accent1"/>
                </a:solidFill>
              </a:rPr>
              <a:t>Employees who are tardy and do not report to work within 2 hours of the start time will be absent. </a:t>
            </a:r>
          </a:p>
          <a:p>
            <a:r>
              <a:rPr lang="en-US" sz="2200">
                <a:solidFill>
                  <a:schemeClr val="accent1"/>
                </a:solidFill>
              </a:rPr>
              <a:t>Section 8 – added a chart to outline how absences are tracked when an employee changes length of shift (extended to 8 hours or less &amp; vice/versa) </a:t>
            </a:r>
          </a:p>
        </p:txBody>
      </p:sp>
      <p:sp>
        <p:nvSpPr>
          <p:cNvPr id="5" name="Text Placeholder 4"/>
          <p:cNvSpPr>
            <a:spLocks noGrp="1"/>
          </p:cNvSpPr>
          <p:nvPr>
            <p:ph type="body" sz="half" idx="2"/>
          </p:nvPr>
        </p:nvSpPr>
        <p:spPr/>
        <p:txBody>
          <a:bodyPr>
            <a:normAutofit fontScale="92500"/>
          </a:bodyPr>
          <a:lstStyle/>
          <a:p>
            <a:endParaRPr lang="en-US" sz="2800" b="1"/>
          </a:p>
          <a:p>
            <a:endParaRPr lang="en-US" sz="2800" b="1"/>
          </a:p>
          <a:p>
            <a:r>
              <a:rPr lang="en-US" sz="2800" b="1" i="1">
                <a:solidFill>
                  <a:schemeClr val="accent1"/>
                </a:solidFill>
              </a:rPr>
              <a:t>Article 63 - Time and Attendance </a:t>
            </a:r>
            <a:r>
              <a:rPr lang="en-US" sz="2800" i="1">
                <a:solidFill>
                  <a:schemeClr val="accent1"/>
                </a:solidFill>
              </a:rPr>
              <a:t> </a:t>
            </a:r>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31</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740608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Work Rules and Staffing Cont.</a:t>
            </a:r>
          </a:p>
        </p:txBody>
      </p:sp>
      <p:sp>
        <p:nvSpPr>
          <p:cNvPr id="3" name="Content Placeholder 2"/>
          <p:cNvSpPr>
            <a:spLocks noGrp="1"/>
          </p:cNvSpPr>
          <p:nvPr>
            <p:ph idx="1"/>
          </p:nvPr>
        </p:nvSpPr>
        <p:spPr/>
        <p:txBody>
          <a:bodyPr>
            <a:normAutofit fontScale="70000" lnSpcReduction="20000"/>
          </a:bodyPr>
          <a:lstStyle/>
          <a:p>
            <a:pPr marL="0" indent="0">
              <a:buNone/>
            </a:pPr>
            <a:r>
              <a:rPr lang="en-US" b="1">
                <a:solidFill>
                  <a:schemeClr val="accent1"/>
                </a:solidFill>
              </a:rPr>
              <a:t>For all CWA and 1199 SEIU BU’s except OCH RN/LPN</a:t>
            </a:r>
          </a:p>
          <a:p>
            <a:r>
              <a:rPr lang="en-US">
                <a:solidFill>
                  <a:schemeClr val="accent1"/>
                </a:solidFill>
              </a:rPr>
              <a:t>For Mid shift employees who begin their shift between 12pm-3pm they will be eligible to receive the Holiday Premium </a:t>
            </a:r>
          </a:p>
          <a:p>
            <a:r>
              <a:rPr lang="en-US">
                <a:solidFill>
                  <a:schemeClr val="accent1"/>
                </a:solidFill>
              </a:rPr>
              <a:t>For the Extended shift Holiday grouping with MLK Day and Memorial day, on no scheduled Holiday was added. Employees will rotate thought the 2 holidays and the one non holiday in this grouping</a:t>
            </a:r>
          </a:p>
          <a:p>
            <a:r>
              <a:rPr lang="en-US">
                <a:solidFill>
                  <a:schemeClr val="accent1"/>
                </a:solidFill>
              </a:rPr>
              <a:t>New Section 5- added – the requirement to work a holiday is based on staffing needs.  Should all staff not be required to work, employees may be scheduled a non-holiday shift during the same workweek or be granted time off on a rotating basis by seniority. </a:t>
            </a:r>
          </a:p>
          <a:p>
            <a:pPr marL="0" indent="0">
              <a:buNone/>
            </a:pPr>
            <a:r>
              <a:rPr lang="en-US" b="1">
                <a:solidFill>
                  <a:schemeClr val="accent1"/>
                </a:solidFill>
              </a:rPr>
              <a:t>For all employees</a:t>
            </a:r>
          </a:p>
          <a:p>
            <a:r>
              <a:rPr lang="en-US">
                <a:solidFill>
                  <a:schemeClr val="accent1"/>
                </a:solidFill>
              </a:rPr>
              <a:t>Employees who will not have enough PTO time to cover the Holiday may be allowed to pick up a shift in another department to make themselves whole and will not be required to utilize PTO and will not be eligible for bonus for any shifts picked up for this purpose. </a:t>
            </a:r>
          </a:p>
          <a:p>
            <a:pPr marL="0" indent="0">
              <a:buNone/>
            </a:pPr>
            <a:endParaRPr lang="en-US"/>
          </a:p>
        </p:txBody>
      </p:sp>
      <p:sp>
        <p:nvSpPr>
          <p:cNvPr id="5" name="Text Placeholder 4"/>
          <p:cNvSpPr>
            <a:spLocks noGrp="1"/>
          </p:cNvSpPr>
          <p:nvPr>
            <p:ph type="body" sz="half" idx="2"/>
          </p:nvPr>
        </p:nvSpPr>
        <p:spPr/>
        <p:txBody>
          <a:bodyPr>
            <a:normAutofit lnSpcReduction="10000"/>
          </a:bodyPr>
          <a:lstStyle/>
          <a:p>
            <a:endParaRPr lang="en-US" sz="2800" b="1"/>
          </a:p>
          <a:p>
            <a:endParaRPr lang="en-US" sz="2800" b="1"/>
          </a:p>
          <a:p>
            <a:r>
              <a:rPr lang="en-US" sz="2800" b="1" i="1">
                <a:solidFill>
                  <a:schemeClr val="accent1"/>
                </a:solidFill>
              </a:rPr>
              <a:t>Article 82 - Holidays</a:t>
            </a:r>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32</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640360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Work Rules and Staffing Cont.</a:t>
            </a:r>
          </a:p>
        </p:txBody>
      </p:sp>
      <p:sp>
        <p:nvSpPr>
          <p:cNvPr id="3" name="Content Placeholder 2"/>
          <p:cNvSpPr>
            <a:spLocks noGrp="1"/>
          </p:cNvSpPr>
          <p:nvPr>
            <p:ph idx="1"/>
          </p:nvPr>
        </p:nvSpPr>
        <p:spPr/>
        <p:txBody>
          <a:bodyPr>
            <a:normAutofit fontScale="85000" lnSpcReduction="10000"/>
          </a:bodyPr>
          <a:lstStyle/>
          <a:p>
            <a:pPr marL="0" indent="0">
              <a:buNone/>
            </a:pPr>
            <a:r>
              <a:rPr lang="en-US" sz="2000" b="1">
                <a:solidFill>
                  <a:schemeClr val="accent1"/>
                </a:solidFill>
              </a:rPr>
              <a:t>For all Bargaining Units</a:t>
            </a:r>
          </a:p>
          <a:p>
            <a:r>
              <a:rPr lang="en-US" sz="2000">
                <a:solidFill>
                  <a:schemeClr val="accent1"/>
                </a:solidFill>
              </a:rPr>
              <a:t>An employees who calls in PTU or reports off on a holiday, will be required to make up such days on another holiday within the next 12 months unless the absences is due to the employee’s extended illness (3 or more days), hospitalization, bereavement leave, LOA, WC, DBL, continuous PFL or continuous FMLA.  Failure to make up the holiday as scheduled will result in the Employee needing to make up both the original holiday and the make up holiday. </a:t>
            </a:r>
          </a:p>
          <a:p>
            <a:r>
              <a:rPr lang="en-US" sz="2000">
                <a:solidFill>
                  <a:schemeClr val="accent1"/>
                </a:solidFill>
              </a:rPr>
              <a:t>If an employee does not meet their holiday commitment or make-up holiday more than 1 time in a 13 month period, they will receive progressive discipline starting a verbal warning unless the absences was for one of the excused reasons listed above</a:t>
            </a:r>
          </a:p>
        </p:txBody>
      </p:sp>
      <p:sp>
        <p:nvSpPr>
          <p:cNvPr id="5" name="Text Placeholder 4"/>
          <p:cNvSpPr>
            <a:spLocks noGrp="1"/>
          </p:cNvSpPr>
          <p:nvPr>
            <p:ph type="body" sz="half" idx="2"/>
          </p:nvPr>
        </p:nvSpPr>
        <p:spPr/>
        <p:txBody>
          <a:bodyPr>
            <a:normAutofit fontScale="85000" lnSpcReduction="10000"/>
          </a:bodyPr>
          <a:lstStyle/>
          <a:p>
            <a:endParaRPr lang="en-US" sz="2800" b="1"/>
          </a:p>
          <a:p>
            <a:endParaRPr lang="en-US" sz="2800" b="1"/>
          </a:p>
          <a:p>
            <a:r>
              <a:rPr lang="en-US" sz="2800" b="1" i="1">
                <a:solidFill>
                  <a:schemeClr val="accent1"/>
                </a:solidFill>
              </a:rPr>
              <a:t>Article 82 Holidays – </a:t>
            </a:r>
            <a:r>
              <a:rPr lang="en-US" sz="2800" i="1">
                <a:solidFill>
                  <a:schemeClr val="accent1"/>
                </a:solidFill>
              </a:rPr>
              <a:t>Continued</a:t>
            </a:r>
          </a:p>
        </p:txBody>
      </p:sp>
      <p:sp>
        <p:nvSpPr>
          <p:cNvPr id="4" name="Slide Number Placeholder 3"/>
          <p:cNvSpPr>
            <a:spLocks noGrp="1"/>
          </p:cNvSpPr>
          <p:nvPr>
            <p:ph type="sldNum" sz="quarter" idx="12"/>
          </p:nvPr>
        </p:nvSpPr>
        <p:spPr/>
        <p:txBody>
          <a:bodyPr/>
          <a:lstStyle/>
          <a:p>
            <a:fld id="{E5803530-6EF4-B34E-9811-88B18485BB25}" type="slidenum">
              <a:rPr lang="en-US" smtClean="0"/>
              <a:t>33</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165221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Work Rules and Staffing Cont.</a:t>
            </a:r>
          </a:p>
        </p:txBody>
      </p:sp>
      <p:sp>
        <p:nvSpPr>
          <p:cNvPr id="3" name="Content Placeholder 2"/>
          <p:cNvSpPr>
            <a:spLocks noGrp="1"/>
          </p:cNvSpPr>
          <p:nvPr>
            <p:ph idx="1"/>
          </p:nvPr>
        </p:nvSpPr>
        <p:spPr/>
        <p:txBody>
          <a:bodyPr>
            <a:normAutofit fontScale="62500" lnSpcReduction="20000"/>
          </a:bodyPr>
          <a:lstStyle/>
          <a:p>
            <a:pPr marL="0" indent="0">
              <a:buNone/>
            </a:pPr>
            <a:r>
              <a:rPr lang="en-US" b="1">
                <a:solidFill>
                  <a:schemeClr val="accent1"/>
                </a:solidFill>
              </a:rPr>
              <a:t>OCH RN/LPN </a:t>
            </a:r>
          </a:p>
          <a:p>
            <a:pPr>
              <a:spcAft>
                <a:spcPts val="600"/>
              </a:spcAft>
            </a:pPr>
            <a:r>
              <a:rPr lang="en-US" sz="3100">
                <a:solidFill>
                  <a:schemeClr val="accent1"/>
                </a:solidFill>
              </a:rPr>
              <a:t>Removed the Holiday Commitment for the Per Diems effective 1/1/2026</a:t>
            </a:r>
          </a:p>
          <a:p>
            <a:pPr>
              <a:spcAft>
                <a:spcPts val="600"/>
              </a:spcAft>
            </a:pPr>
            <a:r>
              <a:rPr lang="en-US" sz="3100">
                <a:solidFill>
                  <a:schemeClr val="accent1"/>
                </a:solidFill>
              </a:rPr>
              <a:t>In the event that the number of staff on a unit exceeds the required staff needed, those employees scheduled to work the additional holiday will be downsized first, </a:t>
            </a:r>
            <a:r>
              <a:rPr lang="en-US" sz="3100" b="1">
                <a:solidFill>
                  <a:schemeClr val="accent1"/>
                </a:solidFill>
              </a:rPr>
              <a:t>except in the event any employee scheduled to work 3 holiday will be downsized first. </a:t>
            </a:r>
          </a:p>
          <a:p>
            <a:r>
              <a:rPr lang="en-US" sz="3100">
                <a:solidFill>
                  <a:schemeClr val="accent1"/>
                </a:solidFill>
              </a:rPr>
              <a:t>The process of including the Union Delegate in the vacation bidding process was memorialized in the contract - this is specific to the OCH RN and Professional Bargaining Units </a:t>
            </a:r>
          </a:p>
          <a:p>
            <a:pPr>
              <a:buFont typeface="Wingdings" panose="05000000000000000000" pitchFamily="2" charset="2"/>
              <a:buChar char="Ø"/>
            </a:pPr>
            <a:endParaRPr lang="en-US"/>
          </a:p>
        </p:txBody>
      </p:sp>
      <p:sp>
        <p:nvSpPr>
          <p:cNvPr id="5" name="Text Placeholder 4"/>
          <p:cNvSpPr>
            <a:spLocks noGrp="1"/>
          </p:cNvSpPr>
          <p:nvPr>
            <p:ph type="body" sz="half" idx="2"/>
          </p:nvPr>
        </p:nvSpPr>
        <p:spPr/>
        <p:txBody>
          <a:bodyPr>
            <a:normAutofit fontScale="85000" lnSpcReduction="10000"/>
          </a:bodyPr>
          <a:lstStyle/>
          <a:p>
            <a:endParaRPr lang="en-US" sz="2800" b="1"/>
          </a:p>
          <a:p>
            <a:endParaRPr lang="en-US" sz="2800" b="1"/>
          </a:p>
          <a:p>
            <a:r>
              <a:rPr lang="en-US" sz="2800" b="1" i="1">
                <a:solidFill>
                  <a:schemeClr val="accent1"/>
                </a:solidFill>
              </a:rPr>
              <a:t>Article 82 Holidays </a:t>
            </a:r>
            <a:r>
              <a:rPr lang="en-US" sz="2800" i="1">
                <a:solidFill>
                  <a:schemeClr val="accent1"/>
                </a:solidFill>
              </a:rPr>
              <a:t>– Continued</a:t>
            </a:r>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34</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873461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Work Rules and Staffing Cont.</a:t>
            </a:r>
          </a:p>
        </p:txBody>
      </p:sp>
      <p:sp>
        <p:nvSpPr>
          <p:cNvPr id="3" name="Content Placeholder 2"/>
          <p:cNvSpPr>
            <a:spLocks noGrp="1"/>
          </p:cNvSpPr>
          <p:nvPr>
            <p:ph idx="1"/>
          </p:nvPr>
        </p:nvSpPr>
        <p:spPr/>
        <p:txBody>
          <a:bodyPr>
            <a:normAutofit fontScale="55000" lnSpcReduction="20000"/>
          </a:bodyPr>
          <a:lstStyle/>
          <a:p>
            <a:r>
              <a:rPr lang="en-US">
                <a:solidFill>
                  <a:schemeClr val="accent1"/>
                </a:solidFill>
              </a:rPr>
              <a:t>Section 2- language that was added to the Float Pool Employees article will now allow the employer to keep the Float Pool Employee ( who is not on OT or Bonus) if there is Bonus and Overtime on a unit where the Float Pool employee could be utilized. </a:t>
            </a:r>
          </a:p>
          <a:p>
            <a:r>
              <a:rPr lang="en-US">
                <a:solidFill>
                  <a:schemeClr val="accent1"/>
                </a:solidFill>
              </a:rPr>
              <a:t>Section 8 – cleaned up the OCH CC Float Pools listed to reflect current state- ED, PICU and NICU</a:t>
            </a:r>
          </a:p>
          <a:p>
            <a:r>
              <a:rPr lang="en-US" sz="3300">
                <a:solidFill>
                  <a:schemeClr val="accent1"/>
                </a:solidFill>
              </a:rPr>
              <a:t>Section 9 – BGMC – Critical Care FP – section 2 – CC will include: MICU, CVICU, NSICU, SICU, ILCU, </a:t>
            </a:r>
            <a:r>
              <a:rPr lang="en-US" sz="3300" b="1">
                <a:solidFill>
                  <a:schemeClr val="accent1"/>
                </a:solidFill>
              </a:rPr>
              <a:t>4N**, PACU, “STAT Role” (care for CC patients until discharged to the Unit)</a:t>
            </a:r>
            <a:r>
              <a:rPr lang="en-US" sz="3300">
                <a:solidFill>
                  <a:schemeClr val="accent1"/>
                </a:solidFill>
              </a:rPr>
              <a:t>, ED (care for ED pts. or ED holds) and CAPD*</a:t>
            </a:r>
          </a:p>
          <a:p>
            <a:r>
              <a:rPr lang="en-US">
                <a:solidFill>
                  <a:schemeClr val="accent1"/>
                </a:solidFill>
              </a:rPr>
              <a:t>** </a:t>
            </a:r>
            <a:r>
              <a:rPr lang="en-US" b="1">
                <a:solidFill>
                  <a:schemeClr val="accent1"/>
                </a:solidFill>
              </a:rPr>
              <a:t>4N will become part of the CC grouping once 4N transitions to CC</a:t>
            </a:r>
          </a:p>
          <a:p>
            <a:r>
              <a:rPr lang="en-US">
                <a:solidFill>
                  <a:schemeClr val="accent1"/>
                </a:solidFill>
              </a:rPr>
              <a:t>MFSH – New – </a:t>
            </a:r>
            <a:r>
              <a:rPr lang="en-US" b="1">
                <a:solidFill>
                  <a:schemeClr val="accent1"/>
                </a:solidFill>
              </a:rPr>
              <a:t>Special Procedures Float Pool: Urology (to include urology pre op/recovery), Endoscopy (to include Endoscopy pre op/recovery) Special Procedures Float Pool Employees will be required to take on-call in Endoscopy only. </a:t>
            </a:r>
          </a:p>
          <a:p>
            <a:r>
              <a:rPr lang="en-US">
                <a:solidFill>
                  <a:schemeClr val="accent1"/>
                </a:solidFill>
              </a:rPr>
              <a:t>Added reference to the Adult Site RN Floating Grid MOU #26 in this Article</a:t>
            </a:r>
          </a:p>
          <a:p>
            <a:pPr>
              <a:buFont typeface="Wingdings" panose="05000000000000000000" pitchFamily="2" charset="2"/>
              <a:buChar char="Ø"/>
            </a:pPr>
            <a:endParaRPr lang="en-US"/>
          </a:p>
        </p:txBody>
      </p:sp>
      <p:sp>
        <p:nvSpPr>
          <p:cNvPr id="5" name="Text Placeholder 4"/>
          <p:cNvSpPr>
            <a:spLocks noGrp="1"/>
          </p:cNvSpPr>
          <p:nvPr>
            <p:ph type="body" sz="half" idx="2"/>
          </p:nvPr>
        </p:nvSpPr>
        <p:spPr/>
        <p:txBody>
          <a:bodyPr>
            <a:normAutofit lnSpcReduction="10000"/>
          </a:bodyPr>
          <a:lstStyle/>
          <a:p>
            <a:endParaRPr lang="en-US" sz="2800" b="1"/>
          </a:p>
          <a:p>
            <a:endParaRPr lang="en-US" sz="2800" b="1" i="1"/>
          </a:p>
          <a:p>
            <a:r>
              <a:rPr lang="en-US" sz="2800" b="1" i="1">
                <a:solidFill>
                  <a:schemeClr val="accent1"/>
                </a:solidFill>
              </a:rPr>
              <a:t>Article 91 - Float Pool Employees </a:t>
            </a:r>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35</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504451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Work Rules and Staffing Cont.</a:t>
            </a:r>
          </a:p>
        </p:txBody>
      </p:sp>
      <p:sp>
        <p:nvSpPr>
          <p:cNvPr id="3" name="Content Placeholder 2"/>
          <p:cNvSpPr>
            <a:spLocks noGrp="1"/>
          </p:cNvSpPr>
          <p:nvPr>
            <p:ph idx="1"/>
          </p:nvPr>
        </p:nvSpPr>
        <p:spPr>
          <a:xfrm>
            <a:off x="5181600" y="607759"/>
            <a:ext cx="6297038" cy="5121748"/>
          </a:xfrm>
        </p:spPr>
        <p:txBody>
          <a:bodyPr>
            <a:noAutofit/>
          </a:bodyPr>
          <a:lstStyle/>
          <a:p>
            <a:r>
              <a:rPr lang="en-US" sz="1250">
                <a:solidFill>
                  <a:schemeClr val="accent1"/>
                </a:solidFill>
              </a:rPr>
              <a:t>There will be increased accountability those taking the charge nurse assignment going forward. Those taking charge RN assignments must have:</a:t>
            </a:r>
          </a:p>
          <a:p>
            <a:r>
              <a:rPr lang="en-US" sz="1250">
                <a:solidFill>
                  <a:schemeClr val="accent1"/>
                </a:solidFill>
              </a:rPr>
              <a:t>Documented charge nurse training, RNs/LPNs in SNF who currently function in charge capacity will continue to be assigned as such, but will be required to attend the current Kaleida Health charge nurse program within one year of ratification, if they have not already attended. </a:t>
            </a:r>
          </a:p>
          <a:p>
            <a:r>
              <a:rPr lang="en-US" sz="1250">
                <a:solidFill>
                  <a:schemeClr val="accent1"/>
                </a:solidFill>
              </a:rPr>
              <a:t>Regular attendance at charge nurse meetings, in person or virtual preferred or read and sign if extenuating circumstances</a:t>
            </a:r>
            <a:br>
              <a:rPr lang="en-US" sz="1250">
                <a:solidFill>
                  <a:schemeClr val="accent1"/>
                </a:solidFill>
              </a:rPr>
            </a:br>
            <a:r>
              <a:rPr lang="en-US" sz="1250">
                <a:solidFill>
                  <a:schemeClr val="accent1"/>
                </a:solidFill>
              </a:rPr>
              <a:t>g.) attendance at 50% of quarterly charge nurse development/support training programs - in-person or virtual preferred or read and sign if extenuating circumstances</a:t>
            </a:r>
          </a:p>
          <a:p>
            <a:r>
              <a:rPr lang="en-US" sz="1250">
                <a:solidFill>
                  <a:schemeClr val="accent1"/>
                </a:solidFill>
              </a:rPr>
              <a:t>Charge RN’s must participate in at least one (1) site/system nursing/quality committee, unit practice council, LMI, newly created charge nurse council, on unit-based improvement project with nurse manager approval.</a:t>
            </a:r>
            <a:br>
              <a:rPr lang="en-US" sz="1250">
                <a:solidFill>
                  <a:schemeClr val="accent1"/>
                </a:solidFill>
              </a:rPr>
            </a:br>
            <a:br>
              <a:rPr lang="en-US" sz="1250">
                <a:solidFill>
                  <a:schemeClr val="accent1"/>
                </a:solidFill>
              </a:rPr>
            </a:br>
            <a:r>
              <a:rPr lang="en-US" sz="1250">
                <a:solidFill>
                  <a:schemeClr val="accent1"/>
                </a:solidFill>
              </a:rPr>
              <a:t>The process of creating development/support training programs shall include the feedback of charge nurses and education from each site</a:t>
            </a:r>
            <a:br>
              <a:rPr lang="en-US" sz="1250">
                <a:solidFill>
                  <a:schemeClr val="accent1"/>
                </a:solidFill>
              </a:rPr>
            </a:br>
            <a:br>
              <a:rPr lang="en-US" sz="1250">
                <a:solidFill>
                  <a:schemeClr val="accent1"/>
                </a:solidFill>
              </a:rPr>
            </a:br>
            <a:r>
              <a:rPr lang="en-US" sz="1250">
                <a:solidFill>
                  <a:schemeClr val="accent1"/>
                </a:solidFill>
              </a:rPr>
              <a:t>For BGMC and OCH, the charge nurse assignment will be distributed taking into account an employees full time, part time, and per diem status rotated on an even basis among all qualified/competent and trained nurses.  Such distribution will take place over 3 scheduled time/blocks.  In order to facilitate continuity and consistency of patient care and unit/department operations, consecutive days of charge may be assigned. </a:t>
            </a:r>
            <a:br>
              <a:rPr lang="en-US" sz="1250">
                <a:solidFill>
                  <a:schemeClr val="accent1"/>
                </a:solidFill>
              </a:rPr>
            </a:br>
            <a:br>
              <a:rPr lang="en-US" sz="1250">
                <a:solidFill>
                  <a:schemeClr val="accent1"/>
                </a:solidFill>
              </a:rPr>
            </a:br>
            <a:r>
              <a:rPr lang="en-US" sz="1250">
                <a:solidFill>
                  <a:schemeClr val="accent1"/>
                </a:solidFill>
              </a:rPr>
              <a:t>Acknowledged LPN’s in the Skilled Nursing Facilities also take charge 	</a:t>
            </a:r>
          </a:p>
        </p:txBody>
      </p:sp>
      <p:sp>
        <p:nvSpPr>
          <p:cNvPr id="4" name="Text Placeholder 3"/>
          <p:cNvSpPr>
            <a:spLocks noGrp="1"/>
          </p:cNvSpPr>
          <p:nvPr>
            <p:ph type="body" sz="half" idx="2"/>
          </p:nvPr>
        </p:nvSpPr>
        <p:spPr/>
        <p:txBody>
          <a:bodyPr/>
          <a:lstStyle/>
          <a:p>
            <a:endParaRPr lang="en-US" b="1" i="1"/>
          </a:p>
          <a:p>
            <a:endParaRPr lang="en-US" b="1" i="1"/>
          </a:p>
          <a:p>
            <a:r>
              <a:rPr lang="en-US" sz="2800" b="1" i="1">
                <a:solidFill>
                  <a:schemeClr val="accent1"/>
                </a:solidFill>
              </a:rPr>
              <a:t>Article - 92 Charge Nurse </a:t>
            </a:r>
          </a:p>
        </p:txBody>
      </p:sp>
      <p:sp>
        <p:nvSpPr>
          <p:cNvPr id="5" name="Slide Number Placeholder 4"/>
          <p:cNvSpPr>
            <a:spLocks noGrp="1"/>
          </p:cNvSpPr>
          <p:nvPr>
            <p:ph type="sldNum" sz="quarter" idx="12"/>
          </p:nvPr>
        </p:nvSpPr>
        <p:spPr/>
        <p:txBody>
          <a:bodyPr/>
          <a:lstStyle/>
          <a:p>
            <a:fld id="{E5803530-6EF4-B34E-9811-88B18485BB25}" type="slidenum">
              <a:rPr lang="en-US" smtClean="0"/>
              <a:t>36</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79505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Work Rules and Staffing Cont.</a:t>
            </a:r>
          </a:p>
        </p:txBody>
      </p:sp>
      <p:sp>
        <p:nvSpPr>
          <p:cNvPr id="3" name="Content Placeholder 2"/>
          <p:cNvSpPr>
            <a:spLocks noGrp="1"/>
          </p:cNvSpPr>
          <p:nvPr>
            <p:ph idx="1"/>
          </p:nvPr>
        </p:nvSpPr>
        <p:spPr>
          <a:xfrm>
            <a:off x="5087566" y="607759"/>
            <a:ext cx="6418634" cy="5253291"/>
          </a:xfrm>
        </p:spPr>
        <p:txBody>
          <a:bodyPr>
            <a:normAutofit fontScale="92500" lnSpcReduction="20000"/>
          </a:bodyPr>
          <a:lstStyle/>
          <a:p>
            <a:r>
              <a:rPr lang="en-US" sz="2400">
                <a:solidFill>
                  <a:schemeClr val="accent1"/>
                </a:solidFill>
              </a:rPr>
              <a:t>Staffing Refinements made for each site in the Staffing Ratios</a:t>
            </a:r>
          </a:p>
          <a:p>
            <a:pPr>
              <a:spcAft>
                <a:spcPts val="600"/>
              </a:spcAft>
            </a:pPr>
            <a:r>
              <a:rPr lang="en-US" sz="2400">
                <a:solidFill>
                  <a:schemeClr val="accent1"/>
                </a:solidFill>
              </a:rPr>
              <a:t>Staffing Enhancements made through the addition of:</a:t>
            </a:r>
          </a:p>
          <a:p>
            <a:pPr lvl="1">
              <a:buFont typeface="Wingdings" panose="05000000000000000000" pitchFamily="2" charset="2"/>
              <a:buChar char="Ø"/>
            </a:pPr>
            <a:r>
              <a:rPr lang="en-US" sz="2200">
                <a:solidFill>
                  <a:schemeClr val="accent1"/>
                </a:solidFill>
              </a:rPr>
              <a:t>Rapid Response RN’s at BGMC</a:t>
            </a:r>
          </a:p>
          <a:p>
            <a:pPr lvl="1">
              <a:buFont typeface="Wingdings" panose="05000000000000000000" pitchFamily="2" charset="2"/>
              <a:buChar char="Ø"/>
            </a:pPr>
            <a:r>
              <a:rPr lang="en-US" sz="2200">
                <a:solidFill>
                  <a:schemeClr val="accent1"/>
                </a:solidFill>
              </a:rPr>
              <a:t>Float Pool MA/CMA’s at BGMC </a:t>
            </a:r>
          </a:p>
          <a:p>
            <a:pPr lvl="1">
              <a:buFont typeface="Wingdings" panose="05000000000000000000" pitchFamily="2" charset="2"/>
              <a:buChar char="Ø"/>
            </a:pPr>
            <a:r>
              <a:rPr lang="en-US" sz="2200">
                <a:solidFill>
                  <a:schemeClr val="accent1"/>
                </a:solidFill>
              </a:rPr>
              <a:t>Clinical Educators at Degraff, BGMC and MFSH</a:t>
            </a:r>
          </a:p>
          <a:p>
            <a:pPr lvl="1">
              <a:buFont typeface="Wingdings" panose="05000000000000000000" pitchFamily="2" charset="2"/>
              <a:buChar char="Ø"/>
            </a:pPr>
            <a:r>
              <a:rPr lang="en-US" sz="2200">
                <a:solidFill>
                  <a:schemeClr val="accent1"/>
                </a:solidFill>
              </a:rPr>
              <a:t>Conversion of Vacant MA positions to Behavioral Health Techs at OCH </a:t>
            </a:r>
          </a:p>
          <a:p>
            <a:pPr lvl="1">
              <a:buFont typeface="Wingdings" panose="05000000000000000000" pitchFamily="2" charset="2"/>
              <a:buChar char="Ø"/>
            </a:pPr>
            <a:r>
              <a:rPr lang="en-US" sz="2200">
                <a:solidFill>
                  <a:schemeClr val="accent1"/>
                </a:solidFill>
              </a:rPr>
              <a:t>CT Tech at MFSH</a:t>
            </a:r>
          </a:p>
          <a:p>
            <a:pPr lvl="1">
              <a:buFont typeface="Wingdings" panose="05000000000000000000" pitchFamily="2" charset="2"/>
              <a:buChar char="Ø"/>
            </a:pPr>
            <a:r>
              <a:rPr lang="en-US" sz="2200">
                <a:solidFill>
                  <a:schemeClr val="accent1"/>
                </a:solidFill>
              </a:rPr>
              <a:t>Conversion of PT to FT vacant APP at MFSH </a:t>
            </a:r>
          </a:p>
          <a:p>
            <a:pPr lvl="1">
              <a:buFont typeface="Wingdings" panose="05000000000000000000" pitchFamily="2" charset="2"/>
              <a:buChar char="Ø"/>
            </a:pPr>
            <a:r>
              <a:rPr lang="en-US" sz="2200">
                <a:solidFill>
                  <a:schemeClr val="accent1"/>
                </a:solidFill>
              </a:rPr>
              <a:t>LPN Float Pool at High Point</a:t>
            </a:r>
          </a:p>
          <a:p>
            <a:pPr lvl="1">
              <a:buFont typeface="Wingdings" panose="05000000000000000000" pitchFamily="2" charset="2"/>
              <a:buChar char="Ø"/>
            </a:pPr>
            <a:r>
              <a:rPr lang="en-US" sz="2200">
                <a:solidFill>
                  <a:schemeClr val="accent1"/>
                </a:solidFill>
              </a:rPr>
              <a:t>Per Diem C.N.A’s at DeGraff SNF</a:t>
            </a:r>
          </a:p>
          <a:p>
            <a:endParaRPr lang="en-US"/>
          </a:p>
          <a:p>
            <a:endParaRPr lang="en-US"/>
          </a:p>
        </p:txBody>
      </p:sp>
      <p:sp>
        <p:nvSpPr>
          <p:cNvPr id="4" name="Text Placeholder 3"/>
          <p:cNvSpPr>
            <a:spLocks noGrp="1"/>
          </p:cNvSpPr>
          <p:nvPr>
            <p:ph type="body" sz="half" idx="2"/>
          </p:nvPr>
        </p:nvSpPr>
        <p:spPr/>
        <p:txBody>
          <a:bodyPr>
            <a:normAutofit fontScale="55000" lnSpcReduction="20000"/>
          </a:bodyPr>
          <a:lstStyle/>
          <a:p>
            <a:endParaRPr lang="en-US"/>
          </a:p>
          <a:p>
            <a:endParaRPr lang="en-US"/>
          </a:p>
          <a:p>
            <a:r>
              <a:rPr lang="en-US" sz="2800" b="1" i="1">
                <a:solidFill>
                  <a:schemeClr val="accent1"/>
                </a:solidFill>
              </a:rPr>
              <a:t>Article 107 – Staffing</a:t>
            </a:r>
          </a:p>
          <a:p>
            <a:endParaRPr lang="en-US" sz="2800" b="1" i="1">
              <a:solidFill>
                <a:schemeClr val="accent1"/>
              </a:solidFill>
            </a:endParaRPr>
          </a:p>
          <a:p>
            <a:endParaRPr lang="en-US" sz="2800" b="1" i="1">
              <a:solidFill>
                <a:schemeClr val="accent1"/>
              </a:solidFill>
            </a:endParaRPr>
          </a:p>
          <a:p>
            <a:r>
              <a:rPr lang="en-US" sz="2800" i="1">
                <a:solidFill>
                  <a:schemeClr val="accent1"/>
                </a:solidFill>
              </a:rPr>
              <a:t>Refer to Article 107 for site specific changes to ratios</a:t>
            </a:r>
            <a:endParaRPr lang="en-US" sz="2800" b="1" i="1">
              <a:solidFill>
                <a:schemeClr val="accent1"/>
              </a:solidFill>
            </a:endParaRPr>
          </a:p>
        </p:txBody>
      </p:sp>
      <p:sp>
        <p:nvSpPr>
          <p:cNvPr id="5" name="Slide Number Placeholder 4"/>
          <p:cNvSpPr>
            <a:spLocks noGrp="1"/>
          </p:cNvSpPr>
          <p:nvPr>
            <p:ph type="sldNum" sz="quarter" idx="12"/>
          </p:nvPr>
        </p:nvSpPr>
        <p:spPr/>
        <p:txBody>
          <a:bodyPr/>
          <a:lstStyle/>
          <a:p>
            <a:fld id="{E5803530-6EF4-B34E-9811-88B18485BB25}" type="slidenum">
              <a:rPr lang="en-US" smtClean="0"/>
              <a:t>37</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58729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Work Rules and Staffing Cont.</a:t>
            </a:r>
          </a:p>
        </p:txBody>
      </p:sp>
      <p:sp>
        <p:nvSpPr>
          <p:cNvPr id="3" name="Content Placeholder 2"/>
          <p:cNvSpPr>
            <a:spLocks noGrp="1"/>
          </p:cNvSpPr>
          <p:nvPr>
            <p:ph idx="1"/>
          </p:nvPr>
        </p:nvSpPr>
        <p:spPr>
          <a:xfrm>
            <a:off x="4772025" y="457200"/>
            <a:ext cx="7134225" cy="5899149"/>
          </a:xfrm>
        </p:spPr>
        <p:txBody>
          <a:bodyPr>
            <a:normAutofit fontScale="47500" lnSpcReduction="20000"/>
          </a:bodyPr>
          <a:lstStyle/>
          <a:p>
            <a:endParaRPr lang="en-US" b="1"/>
          </a:p>
          <a:p>
            <a:r>
              <a:rPr lang="en-US" sz="3300">
                <a:solidFill>
                  <a:schemeClr val="accent1"/>
                </a:solidFill>
              </a:rPr>
              <a:t>Section 14. - Staffing complaints will be made available utilizing the staffing form developed jointly by the Employer and Union and provided by the Union(s). Such complaints will be provided to the Employer and logged in a database maintained by the Union(s) Clinical Staffing Directors and readily accessible to all management and frontline staff of the Clinical Staffing Committee.</a:t>
            </a:r>
          </a:p>
          <a:p>
            <a:pPr marL="0" indent="0">
              <a:buNone/>
            </a:pPr>
            <a:r>
              <a:rPr lang="en-US" sz="3300">
                <a:solidFill>
                  <a:schemeClr val="accent1"/>
                </a:solidFill>
              </a:rPr>
              <a:t> </a:t>
            </a:r>
          </a:p>
          <a:p>
            <a:r>
              <a:rPr lang="en-US" sz="3300">
                <a:solidFill>
                  <a:schemeClr val="accent1"/>
                </a:solidFill>
              </a:rPr>
              <a:t>New Section 16 - In the event that the CSC fails to reach consensus on the annual staffing plan or any proposed mid-cycle modifications, the CEO will attend a CSC meeting prior to submission of the plan. The CEO will be prepared to discuss the frontline proposal and attend a presentation by the frontline staff, if they request, regarding the staffing plan proposal for their unit. </a:t>
            </a:r>
          </a:p>
          <a:p>
            <a:endParaRPr lang="en-US" sz="3300">
              <a:solidFill>
                <a:schemeClr val="accent1"/>
              </a:solidFill>
            </a:endParaRPr>
          </a:p>
          <a:p>
            <a:r>
              <a:rPr lang="en-US" sz="3300">
                <a:solidFill>
                  <a:schemeClr val="accent1"/>
                </a:solidFill>
              </a:rPr>
              <a:t>Section 17 - The Hospital(s) and the Union(s) will provide copies of any and all correspondence exchanged with the DOH related to the function of the CSC to the CSC Directors within three (3) business days of the transmission or receipt of such communication. </a:t>
            </a:r>
            <a:r>
              <a:rPr lang="en-US" sz="3300" u="sng">
                <a:solidFill>
                  <a:schemeClr val="accent1"/>
                </a:solidFill>
              </a:rPr>
              <a:t>Such correspondence will remain nonpublic documents to be used for purposes of affecting the CSC process.</a:t>
            </a:r>
            <a:endParaRPr lang="en-US" sz="3300">
              <a:solidFill>
                <a:schemeClr val="accent1"/>
              </a:solidFill>
            </a:endParaRPr>
          </a:p>
          <a:p>
            <a:endParaRPr lang="en-US"/>
          </a:p>
        </p:txBody>
      </p:sp>
      <p:sp>
        <p:nvSpPr>
          <p:cNvPr id="4" name="Text Placeholder 3"/>
          <p:cNvSpPr>
            <a:spLocks noGrp="1"/>
          </p:cNvSpPr>
          <p:nvPr>
            <p:ph type="body" sz="half" idx="2"/>
          </p:nvPr>
        </p:nvSpPr>
        <p:spPr/>
        <p:txBody>
          <a:bodyPr/>
          <a:lstStyle/>
          <a:p>
            <a:endParaRPr lang="en-US"/>
          </a:p>
          <a:p>
            <a:endParaRPr lang="en-US"/>
          </a:p>
          <a:p>
            <a:r>
              <a:rPr lang="en-US" sz="2800" b="1" i="1">
                <a:solidFill>
                  <a:schemeClr val="accent1"/>
                </a:solidFill>
              </a:rPr>
              <a:t>Article 107 – Staffing </a:t>
            </a:r>
            <a:r>
              <a:rPr lang="en-US" sz="2800" b="1" i="1"/>
              <a:t>	</a:t>
            </a:r>
          </a:p>
        </p:txBody>
      </p:sp>
      <p:sp>
        <p:nvSpPr>
          <p:cNvPr id="5" name="Slide Number Placeholder 4"/>
          <p:cNvSpPr>
            <a:spLocks noGrp="1"/>
          </p:cNvSpPr>
          <p:nvPr>
            <p:ph type="sldNum" sz="quarter" idx="12"/>
          </p:nvPr>
        </p:nvSpPr>
        <p:spPr/>
        <p:txBody>
          <a:bodyPr/>
          <a:lstStyle/>
          <a:p>
            <a:fld id="{E5803530-6EF4-B34E-9811-88B18485BB25}" type="slidenum">
              <a:rPr lang="en-US" smtClean="0"/>
              <a:t>38</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389294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Work Rules and Staffing Cont.</a:t>
            </a:r>
          </a:p>
        </p:txBody>
      </p:sp>
      <p:sp>
        <p:nvSpPr>
          <p:cNvPr id="3" name="Content Placeholder 2"/>
          <p:cNvSpPr>
            <a:spLocks noGrp="1"/>
          </p:cNvSpPr>
          <p:nvPr>
            <p:ph idx="1"/>
          </p:nvPr>
        </p:nvSpPr>
        <p:spPr>
          <a:xfrm>
            <a:off x="4971113" y="647700"/>
            <a:ext cx="6740989" cy="5708649"/>
          </a:xfrm>
        </p:spPr>
        <p:txBody>
          <a:bodyPr>
            <a:normAutofit fontScale="85000" lnSpcReduction="10000"/>
          </a:bodyPr>
          <a:lstStyle/>
          <a:p>
            <a:pPr>
              <a:spcBef>
                <a:spcPts val="600"/>
              </a:spcBef>
            </a:pPr>
            <a:r>
              <a:rPr lang="en-US" sz="1900">
                <a:solidFill>
                  <a:schemeClr val="accent1"/>
                </a:solidFill>
              </a:rPr>
              <a:t>Staffing Dispute Definition </a:t>
            </a:r>
          </a:p>
          <a:p>
            <a:endParaRPr lang="en-US" sz="1200">
              <a:solidFill>
                <a:schemeClr val="accent1"/>
              </a:solidFill>
            </a:endParaRPr>
          </a:p>
          <a:p>
            <a:pPr lvl="0"/>
            <a:r>
              <a:rPr lang="en-US" sz="1900">
                <a:solidFill>
                  <a:schemeClr val="accent1"/>
                </a:solidFill>
              </a:rPr>
              <a:t>A staffing dispute may occur when:</a:t>
            </a:r>
          </a:p>
          <a:p>
            <a:pPr lvl="1"/>
            <a:r>
              <a:rPr lang="en-US" sz="1900">
                <a:solidFill>
                  <a:schemeClr val="accent1"/>
                </a:solidFill>
              </a:rPr>
              <a:t>There is a perceived pattern of violations of the number of staff members per unit per shift as reflected in  the CSC Ratios</a:t>
            </a:r>
          </a:p>
          <a:p>
            <a:pPr lvl="1"/>
            <a:r>
              <a:rPr lang="en-US" sz="1900">
                <a:solidFill>
                  <a:schemeClr val="accent1"/>
                </a:solidFill>
              </a:rPr>
              <a:t>There is a perceived persistent failure (pattern) to post open shifts or positions, and/or recruit for or hire staff expeditiously for CSC Units </a:t>
            </a:r>
          </a:p>
          <a:p>
            <a:pPr lvl="1">
              <a:spcBef>
                <a:spcPts val="600"/>
              </a:spcBef>
            </a:pPr>
            <a:r>
              <a:rPr lang="en-US" sz="1900">
                <a:solidFill>
                  <a:schemeClr val="accent1"/>
                </a:solidFill>
              </a:rPr>
              <a:t>There is a perceived pattern of violation of Section 6, or Section 7, for CSC Units</a:t>
            </a:r>
          </a:p>
          <a:p>
            <a:pPr lvl="1"/>
            <a:endParaRPr lang="en-US" sz="1200">
              <a:solidFill>
                <a:schemeClr val="accent1"/>
              </a:solidFill>
            </a:endParaRPr>
          </a:p>
          <a:p>
            <a:pPr lvl="0"/>
            <a:r>
              <a:rPr lang="en-US" sz="1900">
                <a:solidFill>
                  <a:schemeClr val="accent1"/>
                </a:solidFill>
              </a:rPr>
              <a:t>Bed capacity, patient acuity, staffing mix, admissions and discharges, vacancies, availability of supplemental staff, unit schedule, unforeseen surges in census, reasonable measures taken pursuant to Article 15 to meet unforeseen staffing shortages, scrambles and the daily assignment sheets will be used to determine whether a pattern of violation exists.</a:t>
            </a:r>
          </a:p>
          <a:p>
            <a:endParaRPr lang="en-US"/>
          </a:p>
        </p:txBody>
      </p:sp>
      <p:sp>
        <p:nvSpPr>
          <p:cNvPr id="4" name="Text Placeholder 3"/>
          <p:cNvSpPr>
            <a:spLocks noGrp="1"/>
          </p:cNvSpPr>
          <p:nvPr>
            <p:ph type="body" sz="half" idx="2"/>
          </p:nvPr>
        </p:nvSpPr>
        <p:spPr/>
        <p:txBody>
          <a:bodyPr/>
          <a:lstStyle/>
          <a:p>
            <a:endParaRPr lang="en-US"/>
          </a:p>
          <a:p>
            <a:endParaRPr lang="en-US"/>
          </a:p>
          <a:p>
            <a:r>
              <a:rPr lang="en-US" sz="2800" b="1" i="1">
                <a:solidFill>
                  <a:schemeClr val="accent1"/>
                </a:solidFill>
              </a:rPr>
              <a:t>Article 107 – Staffing </a:t>
            </a:r>
            <a:r>
              <a:rPr lang="en-US" sz="2800" b="1" i="1"/>
              <a:t>	</a:t>
            </a:r>
          </a:p>
        </p:txBody>
      </p:sp>
      <p:sp>
        <p:nvSpPr>
          <p:cNvPr id="5" name="Slide Number Placeholder 4"/>
          <p:cNvSpPr>
            <a:spLocks noGrp="1"/>
          </p:cNvSpPr>
          <p:nvPr>
            <p:ph type="sldNum" sz="quarter" idx="12"/>
          </p:nvPr>
        </p:nvSpPr>
        <p:spPr/>
        <p:txBody>
          <a:bodyPr/>
          <a:lstStyle/>
          <a:p>
            <a:fld id="{E5803530-6EF4-B34E-9811-88B18485BB25}" type="slidenum">
              <a:rPr lang="en-US" smtClean="0"/>
              <a:t>39</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5726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00B79-44BB-4D5F-B51D-2270A854D77A}"/>
              </a:ext>
            </a:extLst>
          </p:cNvPr>
          <p:cNvSpPr>
            <a:spLocks noGrp="1"/>
          </p:cNvSpPr>
          <p:nvPr>
            <p:ph type="title"/>
          </p:nvPr>
        </p:nvSpPr>
        <p:spPr>
          <a:xfrm>
            <a:off x="915637" y="535525"/>
            <a:ext cx="10515600" cy="1022588"/>
          </a:xfrm>
        </p:spPr>
        <p:txBody>
          <a:bodyPr>
            <a:noAutofit/>
          </a:bodyPr>
          <a:lstStyle/>
          <a:p>
            <a:r>
              <a:rPr lang="en-US" sz="4200" b="1">
                <a:solidFill>
                  <a:schemeClr val="accent1"/>
                </a:solidFill>
              </a:rPr>
              <a:t>2025 Contact info/changes</a:t>
            </a:r>
            <a:endParaRPr lang="en-US" sz="4200">
              <a:solidFill>
                <a:schemeClr val="accent1"/>
              </a:solidFill>
            </a:endParaRPr>
          </a:p>
        </p:txBody>
      </p:sp>
      <p:sp>
        <p:nvSpPr>
          <p:cNvPr id="5" name="Slide Number Placeholder 4">
            <a:extLst>
              <a:ext uri="{FF2B5EF4-FFF2-40B4-BE49-F238E27FC236}">
                <a16:creationId xmlns:a16="http://schemas.microsoft.com/office/drawing/2014/main" id="{CDF3C1EE-D9A0-406A-9A3A-75C82527E0DC}"/>
              </a:ext>
            </a:extLst>
          </p:cNvPr>
          <p:cNvSpPr>
            <a:spLocks noGrp="1"/>
          </p:cNvSpPr>
          <p:nvPr>
            <p:ph type="sldNum" sz="quarter" idx="12"/>
          </p:nvPr>
        </p:nvSpPr>
        <p:spPr/>
        <p:txBody>
          <a:bodyPr vert="horz" lIns="91440" tIns="45720" rIns="91440" bIns="45720" rtlCol="0" anchor="b"/>
          <a:lstStyle/>
          <a:p>
            <a:fld id="{82EE24B5-652C-4DB5-B7C3-B5BBEC1280B1}" type="slidenum">
              <a:rPr lang="en-US" smtClean="0"/>
              <a:t>4</a:t>
            </a:fld>
            <a:endParaRPr lang="en-US"/>
          </a:p>
        </p:txBody>
      </p:sp>
      <p:sp>
        <p:nvSpPr>
          <p:cNvPr id="11" name="object 5" descr="Beige rectangle">
            <a:extLst>
              <a:ext uri="{FF2B5EF4-FFF2-40B4-BE49-F238E27FC236}">
                <a16:creationId xmlns:a16="http://schemas.microsoft.com/office/drawing/2014/main" id="{B07BA1F9-2C19-4C07-B29B-18B9FBCC4755}"/>
              </a:ext>
            </a:extLst>
          </p:cNvPr>
          <p:cNvSpPr/>
          <p:nvPr/>
        </p:nvSpPr>
        <p:spPr>
          <a:xfrm>
            <a:off x="915637" y="1309143"/>
            <a:ext cx="4837463" cy="57601"/>
          </a:xfrm>
          <a:custGeom>
            <a:avLst/>
            <a:gdLst/>
            <a:ahLst/>
            <a:cxnLst/>
            <a:rect l="l" t="t" r="r" b="b"/>
            <a:pathLst>
              <a:path w="3931920">
                <a:moveTo>
                  <a:pt x="0" y="0"/>
                </a:moveTo>
                <a:lnTo>
                  <a:pt x="3931920" y="0"/>
                </a:lnTo>
              </a:path>
            </a:pathLst>
          </a:custGeom>
          <a:ln w="54864">
            <a:solidFill>
              <a:schemeClr val="accent1"/>
            </a:solidFill>
          </a:ln>
        </p:spPr>
        <p:txBody>
          <a:bodyPr wrap="square" lIns="0" tIns="0" rIns="0" bIns="0" rtlCol="0"/>
          <a:lstStyle/>
          <a:p>
            <a:endParaRPr lang="en-US"/>
          </a:p>
        </p:txBody>
      </p:sp>
      <p:sp>
        <p:nvSpPr>
          <p:cNvPr id="3" name="TextBox 2"/>
          <p:cNvSpPr txBox="1"/>
          <p:nvPr/>
        </p:nvSpPr>
        <p:spPr>
          <a:xfrm>
            <a:off x="915637" y="2326751"/>
            <a:ext cx="1835889" cy="2123658"/>
          </a:xfrm>
          <a:prstGeom prst="rect">
            <a:avLst/>
          </a:prstGeom>
          <a:noFill/>
        </p:spPr>
        <p:txBody>
          <a:bodyPr wrap="square" rtlCol="0">
            <a:spAutoFit/>
          </a:bodyPr>
          <a:lstStyle/>
          <a:p>
            <a:pPr algn="ctr" fontAlgn="t"/>
            <a:r>
              <a:rPr lang="en-US" sz="3400" b="1">
                <a:solidFill>
                  <a:schemeClr val="accent1"/>
                </a:solidFill>
              </a:rPr>
              <a:t>3Y</a:t>
            </a:r>
            <a:endParaRPr lang="en-US" sz="3400">
              <a:solidFill>
                <a:schemeClr val="accent1"/>
              </a:solidFill>
            </a:endParaRPr>
          </a:p>
          <a:p>
            <a:pPr algn="ctr"/>
            <a:r>
              <a:rPr lang="da-DK" sz="2000" i="1">
                <a:solidFill>
                  <a:schemeClr val="accent1"/>
                </a:solidFill>
              </a:rPr>
              <a:t>2025-2028 covered dates of the MCBA</a:t>
            </a:r>
            <a:endParaRPr lang="en-US" sz="2000">
              <a:solidFill>
                <a:schemeClr val="accent1"/>
              </a:solidFill>
            </a:endParaRPr>
          </a:p>
          <a:p>
            <a:endParaRPr lang="en-US">
              <a:solidFill>
                <a:schemeClr val="accent1"/>
              </a:solidFill>
            </a:endParaRPr>
          </a:p>
        </p:txBody>
      </p:sp>
      <p:cxnSp>
        <p:nvCxnSpPr>
          <p:cNvPr id="15" name="Straight Connector 14" descr="Line">
            <a:extLst>
              <a:ext uri="{FF2B5EF4-FFF2-40B4-BE49-F238E27FC236}">
                <a16:creationId xmlns:a16="http://schemas.microsoft.com/office/drawing/2014/main" id="{4C3F4FC5-0C01-4592-9483-D476EA2BDF93}"/>
              </a:ext>
            </a:extLst>
          </p:cNvPr>
          <p:cNvCxnSpPr/>
          <p:nvPr/>
        </p:nvCxnSpPr>
        <p:spPr>
          <a:xfrm>
            <a:off x="2752726" y="2455535"/>
            <a:ext cx="0" cy="1514423"/>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2860690" y="2324478"/>
            <a:ext cx="2070272" cy="1723549"/>
          </a:xfrm>
          <a:prstGeom prst="rect">
            <a:avLst/>
          </a:prstGeom>
          <a:noFill/>
        </p:spPr>
        <p:txBody>
          <a:bodyPr wrap="square" rtlCol="0">
            <a:spAutoFit/>
          </a:bodyPr>
          <a:lstStyle/>
          <a:p>
            <a:pPr algn="ctr" fontAlgn="t"/>
            <a:r>
              <a:rPr lang="en-US" sz="3400" b="1">
                <a:solidFill>
                  <a:schemeClr val="accent1"/>
                </a:solidFill>
              </a:rPr>
              <a:t>94</a:t>
            </a:r>
            <a:endParaRPr lang="en-US" sz="3400">
              <a:solidFill>
                <a:schemeClr val="accent1"/>
              </a:solidFill>
            </a:endParaRPr>
          </a:p>
          <a:p>
            <a:pPr lvl="0" algn="ctr">
              <a:defRPr/>
            </a:pPr>
            <a:r>
              <a:rPr lang="en-US" i="1" spc="-25">
                <a:solidFill>
                  <a:schemeClr val="accent1"/>
                </a:solidFill>
                <a:cs typeface="Arial"/>
              </a:rPr>
              <a:t>Articles/MOUs/</a:t>
            </a:r>
          </a:p>
          <a:p>
            <a:pPr lvl="0" algn="ctr">
              <a:defRPr/>
            </a:pPr>
            <a:r>
              <a:rPr lang="en-US" i="1" spc="-25">
                <a:solidFill>
                  <a:schemeClr val="accent1"/>
                </a:solidFill>
                <a:cs typeface="Arial"/>
              </a:rPr>
              <a:t>LOI/Side Letters</a:t>
            </a:r>
          </a:p>
          <a:p>
            <a:pPr lvl="0" algn="ctr">
              <a:defRPr/>
            </a:pPr>
            <a:r>
              <a:rPr lang="en-US" i="1" spc="-25">
                <a:solidFill>
                  <a:schemeClr val="accent1"/>
                </a:solidFill>
                <a:cs typeface="Arial"/>
              </a:rPr>
              <a:t>added/changed</a:t>
            </a:r>
          </a:p>
          <a:p>
            <a:endParaRPr lang="en-US"/>
          </a:p>
        </p:txBody>
      </p:sp>
      <p:cxnSp>
        <p:nvCxnSpPr>
          <p:cNvPr id="19" name="Straight Connector 18" descr="Line">
            <a:extLst>
              <a:ext uri="{FF2B5EF4-FFF2-40B4-BE49-F238E27FC236}">
                <a16:creationId xmlns:a16="http://schemas.microsoft.com/office/drawing/2014/main" id="{4C3F4FC5-0C01-4592-9483-D476EA2BDF93}"/>
              </a:ext>
            </a:extLst>
          </p:cNvPr>
          <p:cNvCxnSpPr/>
          <p:nvPr/>
        </p:nvCxnSpPr>
        <p:spPr>
          <a:xfrm>
            <a:off x="4738613" y="2455535"/>
            <a:ext cx="0" cy="1514423"/>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5028280" y="2324478"/>
            <a:ext cx="1449639" cy="1538883"/>
          </a:xfrm>
          <a:prstGeom prst="rect">
            <a:avLst/>
          </a:prstGeom>
          <a:noFill/>
        </p:spPr>
        <p:txBody>
          <a:bodyPr wrap="square" rtlCol="0">
            <a:spAutoFit/>
          </a:bodyPr>
          <a:lstStyle/>
          <a:p>
            <a:pPr algn="ctr" fontAlgn="t"/>
            <a:r>
              <a:rPr lang="en-US" sz="3400" b="1">
                <a:solidFill>
                  <a:schemeClr val="accent1"/>
                </a:solidFill>
              </a:rPr>
              <a:t>3</a:t>
            </a:r>
            <a:endParaRPr lang="en-US" sz="3400">
              <a:solidFill>
                <a:schemeClr val="accent1"/>
              </a:solidFill>
            </a:endParaRPr>
          </a:p>
          <a:p>
            <a:pPr algn="ctr"/>
            <a:r>
              <a:rPr lang="en-US" sz="2000" i="1">
                <a:solidFill>
                  <a:schemeClr val="accent1"/>
                </a:solidFill>
              </a:rPr>
              <a:t>Articles deleted</a:t>
            </a:r>
            <a:endParaRPr lang="en-US" sz="2000">
              <a:solidFill>
                <a:schemeClr val="accent1"/>
              </a:solidFill>
            </a:endParaRPr>
          </a:p>
          <a:p>
            <a:endParaRPr lang="en-US" sz="2000">
              <a:solidFill>
                <a:schemeClr val="accent1"/>
              </a:solidFill>
            </a:endParaRPr>
          </a:p>
        </p:txBody>
      </p:sp>
      <p:cxnSp>
        <p:nvCxnSpPr>
          <p:cNvPr id="21" name="Straight Connector 20" descr="Line">
            <a:extLst>
              <a:ext uri="{FF2B5EF4-FFF2-40B4-BE49-F238E27FC236}">
                <a16:creationId xmlns:a16="http://schemas.microsoft.com/office/drawing/2014/main" id="{4C3F4FC5-0C01-4592-9483-D476EA2BDF93}"/>
              </a:ext>
            </a:extLst>
          </p:cNvPr>
          <p:cNvCxnSpPr/>
          <p:nvPr/>
        </p:nvCxnSpPr>
        <p:spPr>
          <a:xfrm>
            <a:off x="6568932" y="2456885"/>
            <a:ext cx="0" cy="1514423"/>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6642715" y="2294862"/>
            <a:ext cx="1770439" cy="1846659"/>
          </a:xfrm>
          <a:prstGeom prst="rect">
            <a:avLst/>
          </a:prstGeom>
          <a:noFill/>
        </p:spPr>
        <p:txBody>
          <a:bodyPr wrap="square" rtlCol="0">
            <a:spAutoFit/>
          </a:bodyPr>
          <a:lstStyle/>
          <a:p>
            <a:pPr algn="ctr" fontAlgn="t"/>
            <a:r>
              <a:rPr lang="en-US" sz="3400" b="1">
                <a:solidFill>
                  <a:schemeClr val="accent1"/>
                </a:solidFill>
              </a:rPr>
              <a:t>63</a:t>
            </a:r>
            <a:endParaRPr lang="en-US" sz="3400">
              <a:solidFill>
                <a:schemeClr val="accent1"/>
              </a:solidFill>
            </a:endParaRPr>
          </a:p>
          <a:p>
            <a:pPr algn="ctr"/>
            <a:r>
              <a:rPr lang="en-US" sz="2000" i="1">
                <a:solidFill>
                  <a:schemeClr val="accent1"/>
                </a:solidFill>
              </a:rPr>
              <a:t>Total number of bargaining sessions</a:t>
            </a:r>
            <a:endParaRPr lang="en-US" sz="2000">
              <a:solidFill>
                <a:schemeClr val="accent1"/>
              </a:solidFill>
            </a:endParaRPr>
          </a:p>
        </p:txBody>
      </p:sp>
      <p:sp>
        <p:nvSpPr>
          <p:cNvPr id="23" name="TextBox 22"/>
          <p:cNvSpPr txBox="1"/>
          <p:nvPr/>
        </p:nvSpPr>
        <p:spPr>
          <a:xfrm>
            <a:off x="8541235" y="2324478"/>
            <a:ext cx="1751292" cy="1846659"/>
          </a:xfrm>
          <a:prstGeom prst="rect">
            <a:avLst/>
          </a:prstGeom>
          <a:noFill/>
        </p:spPr>
        <p:txBody>
          <a:bodyPr wrap="square" rtlCol="0">
            <a:spAutoFit/>
          </a:bodyPr>
          <a:lstStyle/>
          <a:p>
            <a:pPr lvl="0" algn="ctr" fontAlgn="t"/>
            <a:r>
              <a:rPr lang="en-US" sz="3400" b="1">
                <a:solidFill>
                  <a:srgbClr val="005780"/>
                </a:solidFill>
              </a:rPr>
              <a:t>7706</a:t>
            </a:r>
            <a:endParaRPr lang="en-US" sz="3400">
              <a:solidFill>
                <a:srgbClr val="005780"/>
              </a:solidFill>
            </a:endParaRPr>
          </a:p>
          <a:p>
            <a:pPr lvl="0" algn="ctr"/>
            <a:r>
              <a:rPr lang="en-US" sz="2000" i="1">
                <a:solidFill>
                  <a:srgbClr val="005780"/>
                </a:solidFill>
              </a:rPr>
              <a:t>Employees the new contract affects</a:t>
            </a:r>
            <a:endParaRPr lang="en-US" sz="2000">
              <a:solidFill>
                <a:srgbClr val="005780"/>
              </a:solidFill>
            </a:endParaRPr>
          </a:p>
        </p:txBody>
      </p:sp>
    </p:spTree>
    <p:extLst>
      <p:ext uri="{BB962C8B-B14F-4D97-AF65-F5344CB8AC3E}">
        <p14:creationId xmlns:p14="http://schemas.microsoft.com/office/powerpoint/2010/main" val="409201033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fade">
                                      <p:cBhvr>
                                        <p:cTn id="11" dur="1000"/>
                                        <p:tgtEl>
                                          <p:spTgt spid="15"/>
                                        </p:tgtEl>
                                      </p:cBhvr>
                                    </p:animEffect>
                                  </p:childTnLst>
                                </p:cTn>
                              </p:par>
                            </p:childTnLst>
                          </p:cTn>
                        </p:par>
                        <p:par>
                          <p:cTn id="12" fill="hold">
                            <p:stCondLst>
                              <p:cond delay="3000"/>
                            </p:stCondLst>
                            <p:childTnLst>
                              <p:par>
                                <p:cTn id="13" presetID="10" presetClass="entr" presetSubtype="0" fill="hold" grpId="0" nodeType="afterEffect">
                                  <p:stCondLst>
                                    <p:cond delay="1000"/>
                                  </p:stCondLst>
                                  <p:childTnLst>
                                    <p:set>
                                      <p:cBhvr>
                                        <p:cTn id="14" dur="1" fill="hold">
                                          <p:stCondLst>
                                            <p:cond delay="0"/>
                                          </p:stCondLst>
                                        </p:cTn>
                                        <p:tgtEl>
                                          <p:spTgt spid="18"/>
                                        </p:tgtEl>
                                        <p:attrNameLst>
                                          <p:attrName>style.visibility</p:attrName>
                                        </p:attrNameLst>
                                      </p:cBhvr>
                                      <p:to>
                                        <p:strVal val="visible"/>
                                      </p:to>
                                    </p:set>
                                    <p:animEffect transition="in" filter="fade">
                                      <p:cBhvr>
                                        <p:cTn id="15" dur="1000"/>
                                        <p:tgtEl>
                                          <p:spTgt spid="18"/>
                                        </p:tgtEl>
                                      </p:cBhvr>
                                    </p:animEffect>
                                  </p:childTnLst>
                                </p:cTn>
                              </p:par>
                            </p:childTnLst>
                          </p:cTn>
                        </p:par>
                        <p:par>
                          <p:cTn id="16" fill="hold">
                            <p:stCondLst>
                              <p:cond delay="5000"/>
                            </p:stCondLst>
                            <p:childTnLst>
                              <p:par>
                                <p:cTn id="17" presetID="10" presetClass="entr" presetSubtype="0" fill="hold" nodeType="after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fade">
                                      <p:cBhvr>
                                        <p:cTn id="19" dur="1000"/>
                                        <p:tgtEl>
                                          <p:spTgt spid="19"/>
                                        </p:tgtEl>
                                      </p:cBhvr>
                                    </p:animEffect>
                                  </p:childTnLst>
                                </p:cTn>
                              </p:par>
                            </p:childTnLst>
                          </p:cTn>
                        </p:par>
                        <p:par>
                          <p:cTn id="20" fill="hold">
                            <p:stCondLst>
                              <p:cond delay="6000"/>
                            </p:stCondLst>
                            <p:childTnLst>
                              <p:par>
                                <p:cTn id="21" presetID="10" presetClass="entr" presetSubtype="0" fill="hold" grpId="0" nodeType="afterEffect">
                                  <p:stCondLst>
                                    <p:cond delay="1000"/>
                                  </p:stCondLst>
                                  <p:childTnLst>
                                    <p:set>
                                      <p:cBhvr>
                                        <p:cTn id="22" dur="1" fill="hold">
                                          <p:stCondLst>
                                            <p:cond delay="0"/>
                                          </p:stCondLst>
                                        </p:cTn>
                                        <p:tgtEl>
                                          <p:spTgt spid="20"/>
                                        </p:tgtEl>
                                        <p:attrNameLst>
                                          <p:attrName>style.visibility</p:attrName>
                                        </p:attrNameLst>
                                      </p:cBhvr>
                                      <p:to>
                                        <p:strVal val="visible"/>
                                      </p:to>
                                    </p:set>
                                    <p:animEffect transition="in" filter="fade">
                                      <p:cBhvr>
                                        <p:cTn id="23" dur="1000"/>
                                        <p:tgtEl>
                                          <p:spTgt spid="20"/>
                                        </p:tgtEl>
                                      </p:cBhvr>
                                    </p:animEffect>
                                  </p:childTnLst>
                                </p:cTn>
                              </p:par>
                            </p:childTnLst>
                          </p:cTn>
                        </p:par>
                        <p:par>
                          <p:cTn id="24" fill="hold">
                            <p:stCondLst>
                              <p:cond delay="8000"/>
                            </p:stCondLst>
                            <p:childTnLst>
                              <p:par>
                                <p:cTn id="25" presetID="10" presetClass="entr" presetSubtype="0" fill="hold" nodeType="after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1000"/>
                                        <p:tgtEl>
                                          <p:spTgt spid="21"/>
                                        </p:tgtEl>
                                      </p:cBhvr>
                                    </p:animEffect>
                                  </p:childTnLst>
                                </p:cTn>
                              </p:par>
                            </p:childTnLst>
                          </p:cTn>
                        </p:par>
                        <p:par>
                          <p:cTn id="28" fill="hold">
                            <p:stCondLst>
                              <p:cond delay="9000"/>
                            </p:stCondLst>
                            <p:childTnLst>
                              <p:par>
                                <p:cTn id="29" presetID="10" presetClass="entr" presetSubtype="0" fill="hold" grpId="0" nodeType="afterEffect">
                                  <p:stCondLst>
                                    <p:cond delay="1000"/>
                                  </p:stCondLst>
                                  <p:childTnLst>
                                    <p:set>
                                      <p:cBhvr>
                                        <p:cTn id="30" dur="1" fill="hold">
                                          <p:stCondLst>
                                            <p:cond delay="0"/>
                                          </p:stCondLst>
                                        </p:cTn>
                                        <p:tgtEl>
                                          <p:spTgt spid="22"/>
                                        </p:tgtEl>
                                        <p:attrNameLst>
                                          <p:attrName>style.visibility</p:attrName>
                                        </p:attrNameLst>
                                      </p:cBhvr>
                                      <p:to>
                                        <p:strVal val="visible"/>
                                      </p:to>
                                    </p:set>
                                    <p:animEffect transition="in" filter="fade">
                                      <p:cBhvr>
                                        <p:cTn id="31" dur="1000"/>
                                        <p:tgtEl>
                                          <p:spTgt spid="22"/>
                                        </p:tgtEl>
                                      </p:cBhvr>
                                    </p:animEffect>
                                  </p:childTnLst>
                                </p:cTn>
                              </p:par>
                            </p:childTnLst>
                          </p:cTn>
                        </p:par>
                        <p:par>
                          <p:cTn id="32" fill="hold">
                            <p:stCondLst>
                              <p:cond delay="11000"/>
                            </p:stCondLst>
                            <p:childTnLst>
                              <p:par>
                                <p:cTn id="33" presetID="10" presetClass="entr" presetSubtype="0" fill="hold" grpId="0" nodeType="afterEffect">
                                  <p:stCondLst>
                                    <p:cond delay="1000"/>
                                  </p:stCondLst>
                                  <p:childTnLst>
                                    <p:set>
                                      <p:cBhvr>
                                        <p:cTn id="34" dur="1" fill="hold">
                                          <p:stCondLst>
                                            <p:cond delay="0"/>
                                          </p:stCondLst>
                                        </p:cTn>
                                        <p:tgtEl>
                                          <p:spTgt spid="23"/>
                                        </p:tgtEl>
                                        <p:attrNameLst>
                                          <p:attrName>style.visibility</p:attrName>
                                        </p:attrNameLst>
                                      </p:cBhvr>
                                      <p:to>
                                        <p:strVal val="visible"/>
                                      </p:to>
                                    </p:set>
                                    <p:animEffect transition="in" filter="fade">
                                      <p:cBhvr>
                                        <p:cTn id="35" dur="1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8" grpId="0"/>
      <p:bldP spid="20" grpId="0"/>
      <p:bldP spid="22" grpId="0"/>
      <p:bldP spid="23"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Work Rules and Staffing Cont.</a:t>
            </a:r>
          </a:p>
        </p:txBody>
      </p:sp>
      <p:sp>
        <p:nvSpPr>
          <p:cNvPr id="3" name="Content Placeholder 2"/>
          <p:cNvSpPr>
            <a:spLocks noGrp="1"/>
          </p:cNvSpPr>
          <p:nvPr>
            <p:ph idx="1"/>
          </p:nvPr>
        </p:nvSpPr>
        <p:spPr>
          <a:xfrm>
            <a:off x="4772025" y="457200"/>
            <a:ext cx="7134225" cy="5899149"/>
          </a:xfrm>
        </p:spPr>
        <p:txBody>
          <a:bodyPr>
            <a:normAutofit lnSpcReduction="10000"/>
          </a:bodyPr>
          <a:lstStyle/>
          <a:p>
            <a:endParaRPr lang="en-US" sz="2000"/>
          </a:p>
          <a:p>
            <a:r>
              <a:rPr lang="en-US" sz="2000">
                <a:solidFill>
                  <a:schemeClr val="accent1"/>
                </a:solidFill>
              </a:rPr>
              <a:t>New Expedited Grievance language and enforcement language added – </a:t>
            </a:r>
            <a:r>
              <a:rPr lang="en-US" sz="2000" b="1">
                <a:solidFill>
                  <a:schemeClr val="accent1"/>
                </a:solidFill>
              </a:rPr>
              <a:t>Effective 1 year from Ratification </a:t>
            </a:r>
          </a:p>
          <a:p>
            <a:pPr lvl="0"/>
            <a:r>
              <a:rPr lang="en-US" sz="2000">
                <a:solidFill>
                  <a:schemeClr val="accent1"/>
                </a:solidFill>
              </a:rPr>
              <a:t>Any grievance will be immediately filed at Step two (2) of the grievance procedure and heard by the Site HR Directors within (7) calendar days with a response within seven (7) calendar days of the meeting.  </a:t>
            </a:r>
          </a:p>
          <a:p>
            <a:pPr lvl="0"/>
            <a:r>
              <a:rPr lang="en-US" sz="2000">
                <a:solidFill>
                  <a:schemeClr val="accent1"/>
                </a:solidFill>
              </a:rPr>
              <a:t>If no mutual agreement is reached within seventy-two (72) hours of the CSC meeting or when the Step 2 grievance was unresolved, either Party may submit the matter to mediation and if necessary, arbitration.* One arbitration of all unresolved staffing disputes will be conducted for each site per calendar quarter. </a:t>
            </a:r>
          </a:p>
          <a:p>
            <a:r>
              <a:rPr lang="en-US" sz="2000">
                <a:solidFill>
                  <a:schemeClr val="accent1"/>
                </a:solidFill>
              </a:rPr>
              <a:t>*The parties will mutually select 3 arbitrators to serve on the panel on a rotating basis. </a:t>
            </a:r>
          </a:p>
          <a:p>
            <a:endParaRPr lang="en-US"/>
          </a:p>
          <a:p>
            <a:endParaRPr lang="en-US"/>
          </a:p>
        </p:txBody>
      </p:sp>
      <p:sp>
        <p:nvSpPr>
          <p:cNvPr id="4" name="Text Placeholder 3"/>
          <p:cNvSpPr>
            <a:spLocks noGrp="1"/>
          </p:cNvSpPr>
          <p:nvPr>
            <p:ph type="body" sz="half" idx="2"/>
          </p:nvPr>
        </p:nvSpPr>
        <p:spPr/>
        <p:txBody>
          <a:bodyPr/>
          <a:lstStyle/>
          <a:p>
            <a:endParaRPr lang="en-US"/>
          </a:p>
          <a:p>
            <a:endParaRPr lang="en-US"/>
          </a:p>
          <a:p>
            <a:r>
              <a:rPr lang="en-US" sz="2800" b="1" i="1">
                <a:solidFill>
                  <a:schemeClr val="accent1"/>
                </a:solidFill>
              </a:rPr>
              <a:t>Article 107 – Staffing </a:t>
            </a:r>
            <a:r>
              <a:rPr lang="en-US" sz="2800" b="1" i="1"/>
              <a:t>	</a:t>
            </a:r>
          </a:p>
        </p:txBody>
      </p:sp>
      <p:sp>
        <p:nvSpPr>
          <p:cNvPr id="5" name="Slide Number Placeholder 4"/>
          <p:cNvSpPr>
            <a:spLocks noGrp="1"/>
          </p:cNvSpPr>
          <p:nvPr>
            <p:ph type="sldNum" sz="quarter" idx="12"/>
          </p:nvPr>
        </p:nvSpPr>
        <p:spPr/>
        <p:txBody>
          <a:bodyPr/>
          <a:lstStyle/>
          <a:p>
            <a:fld id="{E5803530-6EF4-B34E-9811-88B18485BB25}" type="slidenum">
              <a:rPr lang="en-US" smtClean="0"/>
              <a:t>40</a:t>
            </a:fld>
            <a:endParaRPr lang="en-US"/>
          </a:p>
        </p:txBody>
      </p:sp>
      <p:sp>
        <p:nvSpPr>
          <p:cNvPr id="10" name="Rectangle 9"/>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021860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42950" y="261944"/>
            <a:ext cx="10515600" cy="1204763"/>
          </a:xfrm>
        </p:spPr>
        <p:txBody>
          <a:bodyPr/>
          <a:lstStyle/>
          <a:p>
            <a:endParaRPr lang="en-US"/>
          </a:p>
        </p:txBody>
      </p:sp>
      <p:sp>
        <p:nvSpPr>
          <p:cNvPr id="3" name="Content Placeholder 2"/>
          <p:cNvSpPr>
            <a:spLocks noGrp="1"/>
          </p:cNvSpPr>
          <p:nvPr>
            <p:ph sz="half" idx="1"/>
          </p:nvPr>
        </p:nvSpPr>
        <p:spPr>
          <a:xfrm>
            <a:off x="914400" y="1690688"/>
            <a:ext cx="5181600" cy="4475884"/>
          </a:xfrm>
        </p:spPr>
        <p:txBody>
          <a:bodyPr>
            <a:normAutofit lnSpcReduction="10000"/>
          </a:bodyPr>
          <a:lstStyle/>
          <a:p>
            <a:r>
              <a:rPr lang="en-US" sz="1500" b="1">
                <a:solidFill>
                  <a:schemeClr val="accent1"/>
                </a:solidFill>
              </a:rPr>
              <a:t>MOU #10 – Rotating Positions </a:t>
            </a:r>
          </a:p>
          <a:p>
            <a:pPr marL="0" indent="0">
              <a:buNone/>
            </a:pPr>
            <a:r>
              <a:rPr lang="en-US" sz="1500" b="1">
                <a:solidFill>
                  <a:schemeClr val="accent1"/>
                </a:solidFill>
              </a:rPr>
              <a:t>Removed</a:t>
            </a:r>
            <a:r>
              <a:rPr lang="en-US" sz="1500">
                <a:solidFill>
                  <a:schemeClr val="accent1"/>
                </a:solidFill>
              </a:rPr>
              <a:t> </a:t>
            </a:r>
          </a:p>
          <a:p>
            <a:pPr>
              <a:buFont typeface="Wingdings" panose="05000000000000000000" pitchFamily="2" charset="2"/>
              <a:buChar char="Ø"/>
            </a:pPr>
            <a:r>
              <a:rPr lang="en-US" sz="1450">
                <a:solidFill>
                  <a:schemeClr val="accent1"/>
                </a:solidFill>
              </a:rPr>
              <a:t>10001 OCH Admissions- PRR</a:t>
            </a:r>
          </a:p>
          <a:p>
            <a:pPr>
              <a:buFont typeface="Wingdings" panose="05000000000000000000" pitchFamily="2" charset="2"/>
              <a:buChar char="Ø"/>
            </a:pPr>
            <a:r>
              <a:rPr lang="en-US" sz="1450">
                <a:solidFill>
                  <a:schemeClr val="accent1"/>
                </a:solidFill>
              </a:rPr>
              <a:t>10015 OCH Pharmacy  - Pharmacists</a:t>
            </a:r>
          </a:p>
          <a:p>
            <a:pPr>
              <a:buFont typeface="Wingdings" panose="05000000000000000000" pitchFamily="2" charset="2"/>
              <a:buChar char="Ø"/>
            </a:pPr>
            <a:r>
              <a:rPr lang="en-US" sz="1450">
                <a:solidFill>
                  <a:schemeClr val="accent1"/>
                </a:solidFill>
              </a:rPr>
              <a:t>10044 OCH Sterile Processing – Central Supply Tech</a:t>
            </a:r>
          </a:p>
          <a:p>
            <a:pPr>
              <a:buFont typeface="Wingdings" panose="05000000000000000000" pitchFamily="2" charset="2"/>
              <a:buChar char="Ø"/>
            </a:pPr>
            <a:r>
              <a:rPr lang="en-US" sz="1450">
                <a:solidFill>
                  <a:schemeClr val="accent1"/>
                </a:solidFill>
              </a:rPr>
              <a:t>10109 OCH Radiology – Rad Tech &amp; CATT Scan Tech</a:t>
            </a:r>
          </a:p>
          <a:p>
            <a:pPr>
              <a:buFont typeface="Wingdings" panose="05000000000000000000" pitchFamily="2" charset="2"/>
              <a:buChar char="Ø"/>
            </a:pPr>
            <a:r>
              <a:rPr lang="en-US" sz="1450">
                <a:solidFill>
                  <a:schemeClr val="accent1"/>
                </a:solidFill>
              </a:rPr>
              <a:t>10112  OCH Ultrasound – Lead US Tech &amp; US Tech </a:t>
            </a:r>
          </a:p>
          <a:p>
            <a:pPr>
              <a:buFont typeface="Wingdings" panose="05000000000000000000" pitchFamily="2" charset="2"/>
              <a:buChar char="Ø"/>
            </a:pPr>
            <a:r>
              <a:rPr lang="en-US" sz="1450">
                <a:solidFill>
                  <a:schemeClr val="accent1"/>
                </a:solidFill>
              </a:rPr>
              <a:t>10114 OCH MRI – Certified MRI Tech and MRI Tech </a:t>
            </a:r>
          </a:p>
          <a:p>
            <a:pPr>
              <a:buFont typeface="Wingdings" panose="05000000000000000000" pitchFamily="2" charset="2"/>
              <a:buChar char="Ø"/>
            </a:pPr>
            <a:r>
              <a:rPr lang="en-US" sz="1450">
                <a:solidFill>
                  <a:schemeClr val="accent1"/>
                </a:solidFill>
              </a:rPr>
              <a:t>10401 OCH OR Peds GYN – Surgical Tech</a:t>
            </a:r>
          </a:p>
          <a:p>
            <a:pPr>
              <a:buFont typeface="Wingdings" panose="05000000000000000000" pitchFamily="2" charset="2"/>
              <a:buChar char="Ø"/>
            </a:pPr>
            <a:r>
              <a:rPr lang="en-US" sz="1450">
                <a:solidFill>
                  <a:schemeClr val="accent1"/>
                </a:solidFill>
              </a:rPr>
              <a:t>24190 OC Distribution Services – Materials Handlers</a:t>
            </a:r>
          </a:p>
          <a:p>
            <a:pPr>
              <a:buFont typeface="Wingdings" panose="05000000000000000000" pitchFamily="2" charset="2"/>
              <a:buChar char="Ø"/>
            </a:pPr>
            <a:endParaRPr lang="en-US" sz="1500">
              <a:solidFill>
                <a:schemeClr val="accent1"/>
              </a:solidFill>
            </a:endParaRPr>
          </a:p>
          <a:p>
            <a:pPr marL="0" indent="0">
              <a:buNone/>
            </a:pPr>
            <a:r>
              <a:rPr lang="en-US" sz="1500" b="1">
                <a:solidFill>
                  <a:schemeClr val="accent1"/>
                </a:solidFill>
              </a:rPr>
              <a:t>Added</a:t>
            </a:r>
            <a:r>
              <a:rPr lang="en-US" sz="1500">
                <a:solidFill>
                  <a:schemeClr val="accent1"/>
                </a:solidFill>
              </a:rPr>
              <a:t> - 10146 OCH NP’s – Physician Assistants </a:t>
            </a:r>
          </a:p>
          <a:p>
            <a:endParaRPr lang="en-US" b="1"/>
          </a:p>
          <a:p>
            <a:pPr marL="514350" indent="-514350">
              <a:buFont typeface="+mj-lt"/>
              <a:buAutoNum type="arabicParenR"/>
            </a:pPr>
            <a:endParaRPr lang="en-US"/>
          </a:p>
          <a:p>
            <a:endParaRPr lang="en-US" b="1"/>
          </a:p>
          <a:p>
            <a:endParaRPr lang="en-US"/>
          </a:p>
        </p:txBody>
      </p:sp>
      <p:sp>
        <p:nvSpPr>
          <p:cNvPr id="5" name="Content Placeholder 4"/>
          <p:cNvSpPr>
            <a:spLocks noGrp="1"/>
          </p:cNvSpPr>
          <p:nvPr>
            <p:ph sz="half" idx="2"/>
          </p:nvPr>
        </p:nvSpPr>
        <p:spPr>
          <a:xfrm>
            <a:off x="6210300" y="1690688"/>
            <a:ext cx="5657850" cy="4628718"/>
          </a:xfrm>
        </p:spPr>
        <p:txBody>
          <a:bodyPr>
            <a:noAutofit/>
          </a:bodyPr>
          <a:lstStyle/>
          <a:p>
            <a:r>
              <a:rPr lang="en-US" sz="1400" b="1">
                <a:solidFill>
                  <a:schemeClr val="accent1"/>
                </a:solidFill>
              </a:rPr>
              <a:t>MOU #19 – Stat Team – OCH – title changed to OCH RN/RT Stat Teams</a:t>
            </a:r>
          </a:p>
          <a:p>
            <a:pPr>
              <a:buFont typeface="Wingdings" panose="05000000000000000000" pitchFamily="2" charset="2"/>
              <a:buChar char="Ø"/>
            </a:pPr>
            <a:r>
              <a:rPr lang="en-US" sz="1400">
                <a:solidFill>
                  <a:schemeClr val="accent1"/>
                </a:solidFill>
              </a:rPr>
              <a:t>Clarified that the STAT Teams dedicated hours will be scheduled on a 4 week time block according to the dept. schedule.  Remaining hours will be assigned in the respective units to maintain competency</a:t>
            </a:r>
          </a:p>
          <a:p>
            <a:pPr>
              <a:buFont typeface="Wingdings" panose="05000000000000000000" pitchFamily="2" charset="2"/>
              <a:buChar char="Ø"/>
            </a:pPr>
            <a:r>
              <a:rPr lang="en-US" sz="1400">
                <a:solidFill>
                  <a:schemeClr val="accent1"/>
                </a:solidFill>
              </a:rPr>
              <a:t>The Stat teams will consist of RN and RT scheduled Mon-Fri from 7a-7p excluding Holidays. </a:t>
            </a:r>
          </a:p>
          <a:p>
            <a:pPr>
              <a:buFont typeface="Wingdings" panose="05000000000000000000" pitchFamily="2" charset="2"/>
              <a:buChar char="Ø"/>
            </a:pPr>
            <a:r>
              <a:rPr lang="en-US" sz="1400">
                <a:solidFill>
                  <a:schemeClr val="accent1"/>
                </a:solidFill>
              </a:rPr>
              <a:t>There will be 2 dedicated STAT RN’s and 1 dedicated RT w/out an assignment.   In the event a 2</a:t>
            </a:r>
            <a:r>
              <a:rPr lang="en-US" sz="1400" baseline="30000">
                <a:solidFill>
                  <a:schemeClr val="accent1"/>
                </a:solidFill>
              </a:rPr>
              <a:t>nd</a:t>
            </a:r>
            <a:r>
              <a:rPr lang="en-US" sz="1400">
                <a:solidFill>
                  <a:schemeClr val="accent1"/>
                </a:solidFill>
              </a:rPr>
              <a:t> RN is unable to be scheduled, a 2</a:t>
            </a:r>
            <a:r>
              <a:rPr lang="en-US" sz="1400" baseline="30000">
                <a:solidFill>
                  <a:schemeClr val="accent1"/>
                </a:solidFill>
              </a:rPr>
              <a:t>nd</a:t>
            </a:r>
            <a:r>
              <a:rPr lang="en-US" sz="1400">
                <a:solidFill>
                  <a:schemeClr val="accent1"/>
                </a:solidFill>
              </a:rPr>
              <a:t> RN from the respective unit will not be assigned w/out an assignment to work to their competency w/in the hospital.  </a:t>
            </a:r>
          </a:p>
          <a:p>
            <a:pPr>
              <a:buFont typeface="Wingdings" panose="05000000000000000000" pitchFamily="2" charset="2"/>
              <a:buChar char="Ø"/>
            </a:pPr>
            <a:r>
              <a:rPr lang="en-US" sz="1400">
                <a:solidFill>
                  <a:schemeClr val="accent1"/>
                </a:solidFill>
              </a:rPr>
              <a:t>If no STAT RN’s are out on transport, the 2</a:t>
            </a:r>
            <a:r>
              <a:rPr lang="en-US" sz="1400" baseline="30000">
                <a:solidFill>
                  <a:schemeClr val="accent1"/>
                </a:solidFill>
              </a:rPr>
              <a:t>nd</a:t>
            </a:r>
            <a:r>
              <a:rPr lang="en-US" sz="1400">
                <a:solidFill>
                  <a:schemeClr val="accent1"/>
                </a:solidFill>
              </a:rPr>
              <a:t> RN may have a short term assignment, for example, start an admission, cover breaks, or discharge a patient.  One STAT team will be scheduled for all other hours of operation.  </a:t>
            </a:r>
          </a:p>
          <a:p>
            <a:pPr>
              <a:buFont typeface="Wingdings" panose="05000000000000000000" pitchFamily="2" charset="2"/>
              <a:buChar char="Ø"/>
            </a:pPr>
            <a:r>
              <a:rPr lang="en-US" sz="1400">
                <a:solidFill>
                  <a:schemeClr val="accent1"/>
                </a:solidFill>
              </a:rPr>
              <a:t>If the STAT teams are out on transport, every effort will be made to cover the hospital utilizing Article 15. </a:t>
            </a:r>
          </a:p>
        </p:txBody>
      </p:sp>
      <p:sp>
        <p:nvSpPr>
          <p:cNvPr id="4" name="Slide Number Placeholder 3"/>
          <p:cNvSpPr>
            <a:spLocks noGrp="1"/>
          </p:cNvSpPr>
          <p:nvPr>
            <p:ph type="sldNum" sz="quarter" idx="12"/>
          </p:nvPr>
        </p:nvSpPr>
        <p:spPr/>
        <p:txBody>
          <a:bodyPr/>
          <a:lstStyle/>
          <a:p>
            <a:fld id="{E5803530-6EF4-B34E-9811-88B18485BB25}" type="slidenum">
              <a:rPr lang="en-US" smtClean="0"/>
              <a:t>41</a:t>
            </a:fld>
            <a:endParaRPr lang="en-US"/>
          </a:p>
        </p:txBody>
      </p:sp>
      <p:sp>
        <p:nvSpPr>
          <p:cNvPr id="8" name="Title 1"/>
          <p:cNvSpPr txBox="1">
            <a:spLocks/>
          </p:cNvSpPr>
          <p:nvPr/>
        </p:nvSpPr>
        <p:spPr>
          <a:xfrm>
            <a:off x="826077" y="423579"/>
            <a:ext cx="10539846" cy="1167819"/>
          </a:xfrm>
          <a:prstGeom prst="rect">
            <a:avLst/>
          </a:prstGeom>
          <a:solidFill>
            <a:schemeClr val="accent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a:solidFill>
                  <a:schemeClr val="bg1"/>
                </a:solidFill>
              </a:rPr>
              <a:t>Work Rules and Staffing</a:t>
            </a:r>
          </a:p>
        </p:txBody>
      </p:sp>
      <p:sp>
        <p:nvSpPr>
          <p:cNvPr id="9" name="Rectangle 8"/>
          <p:cNvSpPr/>
          <p:nvPr/>
        </p:nvSpPr>
        <p:spPr>
          <a:xfrm>
            <a:off x="742950" y="270893"/>
            <a:ext cx="10515600" cy="11804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317557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Work Rules and Staffing Cont.</a:t>
            </a:r>
          </a:p>
        </p:txBody>
      </p:sp>
      <p:sp>
        <p:nvSpPr>
          <p:cNvPr id="3" name="Content Placeholder 2"/>
          <p:cNvSpPr>
            <a:spLocks noGrp="1"/>
          </p:cNvSpPr>
          <p:nvPr>
            <p:ph idx="1"/>
          </p:nvPr>
        </p:nvSpPr>
        <p:spPr/>
        <p:txBody>
          <a:bodyPr>
            <a:normAutofit fontScale="85000" lnSpcReduction="20000"/>
          </a:bodyPr>
          <a:lstStyle/>
          <a:p>
            <a:pPr>
              <a:spcAft>
                <a:spcPts val="600"/>
              </a:spcAft>
            </a:pPr>
            <a:r>
              <a:rPr lang="en-US" sz="2800" b="1">
                <a:solidFill>
                  <a:schemeClr val="accent1"/>
                </a:solidFill>
              </a:rPr>
              <a:t>MOU #17 </a:t>
            </a:r>
            <a:r>
              <a:rPr lang="en-US" sz="2800">
                <a:solidFill>
                  <a:schemeClr val="accent1"/>
                </a:solidFill>
              </a:rPr>
              <a:t>-</a:t>
            </a:r>
            <a:r>
              <a:rPr lang="en-US" sz="2800" b="1">
                <a:solidFill>
                  <a:schemeClr val="accent1"/>
                </a:solidFill>
              </a:rPr>
              <a:t> </a:t>
            </a:r>
            <a:r>
              <a:rPr lang="en-US" sz="2800">
                <a:solidFill>
                  <a:schemeClr val="accent1"/>
                </a:solidFill>
              </a:rPr>
              <a:t>Will sunset on 1/2/2026 </a:t>
            </a:r>
            <a:endParaRPr lang="en-US" sz="2800" b="1">
              <a:solidFill>
                <a:schemeClr val="accent1"/>
              </a:solidFill>
            </a:endParaRPr>
          </a:p>
          <a:p>
            <a:pPr>
              <a:spcAft>
                <a:spcPts val="600"/>
              </a:spcAft>
            </a:pPr>
            <a:r>
              <a:rPr lang="en-US" sz="2800" b="1">
                <a:solidFill>
                  <a:schemeClr val="accent1"/>
                </a:solidFill>
              </a:rPr>
              <a:t>MOU #23</a:t>
            </a:r>
            <a:r>
              <a:rPr lang="en-US" sz="2800">
                <a:solidFill>
                  <a:schemeClr val="accent1"/>
                </a:solidFill>
              </a:rPr>
              <a:t> - Removed reference to the individual Critical Care Float pools A, B &amp; C and replaced with generic Critical Care Float Pool</a:t>
            </a:r>
          </a:p>
          <a:p>
            <a:r>
              <a:rPr lang="en-US" sz="2800" b="1">
                <a:solidFill>
                  <a:schemeClr val="accent1"/>
                </a:solidFill>
              </a:rPr>
              <a:t>MOU #57 </a:t>
            </a:r>
            <a:r>
              <a:rPr lang="en-US" sz="2800">
                <a:solidFill>
                  <a:schemeClr val="accent1"/>
                </a:solidFill>
              </a:rPr>
              <a:t>- Section 1 A updated with new dates</a:t>
            </a:r>
          </a:p>
          <a:p>
            <a:pPr lvl="1">
              <a:buFont typeface="Wingdings" panose="05000000000000000000" pitchFamily="2" charset="2"/>
              <a:buChar char="Ø"/>
            </a:pPr>
            <a:r>
              <a:rPr lang="en-US" sz="2200">
                <a:solidFill>
                  <a:schemeClr val="accent1"/>
                </a:solidFill>
              </a:rPr>
              <a:t>12/15/24-4/5/25 </a:t>
            </a:r>
          </a:p>
          <a:p>
            <a:pPr lvl="1">
              <a:buFont typeface="Wingdings" panose="05000000000000000000" pitchFamily="2" charset="2"/>
              <a:buChar char="Ø"/>
            </a:pPr>
            <a:r>
              <a:rPr lang="en-US" sz="2200">
                <a:solidFill>
                  <a:schemeClr val="accent1"/>
                </a:solidFill>
              </a:rPr>
              <a:t>4/6/25-6/28/25</a:t>
            </a:r>
          </a:p>
          <a:p>
            <a:pPr lvl="1">
              <a:buFont typeface="Wingdings" panose="05000000000000000000" pitchFamily="2" charset="2"/>
              <a:buChar char="Ø"/>
            </a:pPr>
            <a:r>
              <a:rPr lang="en-US" sz="2200">
                <a:solidFill>
                  <a:schemeClr val="accent1"/>
                </a:solidFill>
              </a:rPr>
              <a:t>6/29/25-9/20/25</a:t>
            </a:r>
          </a:p>
          <a:p>
            <a:pPr lvl="1">
              <a:buFont typeface="Wingdings" panose="05000000000000000000" pitchFamily="2" charset="2"/>
              <a:buChar char="Ø"/>
            </a:pPr>
            <a:r>
              <a:rPr lang="en-US" sz="2200">
                <a:solidFill>
                  <a:schemeClr val="accent1"/>
                </a:solidFill>
              </a:rPr>
              <a:t>9/21/25-12/13/25</a:t>
            </a:r>
          </a:p>
          <a:p>
            <a:endParaRPr lang="en-US" sz="2800"/>
          </a:p>
        </p:txBody>
      </p:sp>
      <p:sp>
        <p:nvSpPr>
          <p:cNvPr id="5" name="Text Placeholder 4"/>
          <p:cNvSpPr>
            <a:spLocks noGrp="1"/>
          </p:cNvSpPr>
          <p:nvPr>
            <p:ph type="body" sz="half" idx="2"/>
          </p:nvPr>
        </p:nvSpPr>
        <p:spPr/>
        <p:txBody>
          <a:bodyPr>
            <a:normAutofit fontScale="40000" lnSpcReduction="20000"/>
          </a:bodyPr>
          <a:lstStyle/>
          <a:p>
            <a:endParaRPr lang="en-US" sz="2800" b="1"/>
          </a:p>
          <a:p>
            <a:r>
              <a:rPr lang="en-US" sz="2800" b="1" i="1">
                <a:solidFill>
                  <a:schemeClr val="accent1"/>
                </a:solidFill>
              </a:rPr>
              <a:t>MOU #17 – OCH Per Diem Employees Holiday Commitment </a:t>
            </a:r>
          </a:p>
          <a:p>
            <a:endParaRPr lang="en-US" sz="2800" b="1" i="1">
              <a:solidFill>
                <a:schemeClr val="accent1"/>
              </a:solidFill>
            </a:endParaRPr>
          </a:p>
          <a:p>
            <a:r>
              <a:rPr lang="en-US" sz="2800" b="1" i="1">
                <a:solidFill>
                  <a:schemeClr val="accent1"/>
                </a:solidFill>
              </a:rPr>
              <a:t>MOU #23 – OCH RN/LPN Floating Grid</a:t>
            </a:r>
          </a:p>
          <a:p>
            <a:endParaRPr lang="en-US" sz="2800" b="1" i="1">
              <a:solidFill>
                <a:schemeClr val="accent1"/>
              </a:solidFill>
            </a:endParaRPr>
          </a:p>
          <a:p>
            <a:r>
              <a:rPr lang="en-US" sz="2800" b="1" i="1">
                <a:solidFill>
                  <a:schemeClr val="accent1"/>
                </a:solidFill>
              </a:rPr>
              <a:t>MOU #57 – OCH RN/RT Weekend Scheduling </a:t>
            </a:r>
          </a:p>
          <a:p>
            <a:endParaRPr lang="en-US" sz="3200" b="1" i="1"/>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42</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954904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30827" y="227667"/>
            <a:ext cx="10515600" cy="1204763"/>
          </a:xfrm>
        </p:spPr>
        <p:txBody>
          <a:bodyPr/>
          <a:lstStyle/>
          <a:p>
            <a:endParaRPr lang="en-US"/>
          </a:p>
        </p:txBody>
      </p:sp>
      <p:sp>
        <p:nvSpPr>
          <p:cNvPr id="3" name="Content Placeholder 2"/>
          <p:cNvSpPr>
            <a:spLocks noGrp="1"/>
          </p:cNvSpPr>
          <p:nvPr>
            <p:ph sz="half" idx="1"/>
          </p:nvPr>
        </p:nvSpPr>
        <p:spPr>
          <a:xfrm>
            <a:off x="838200" y="1727632"/>
            <a:ext cx="5181600" cy="4628718"/>
          </a:xfrm>
        </p:spPr>
        <p:txBody>
          <a:bodyPr>
            <a:normAutofit fontScale="25000" lnSpcReduction="20000"/>
          </a:bodyPr>
          <a:lstStyle/>
          <a:p>
            <a:pPr marL="0" indent="0">
              <a:buNone/>
            </a:pPr>
            <a:r>
              <a:rPr lang="en-US" sz="5200" b="1">
                <a:solidFill>
                  <a:schemeClr val="accent1"/>
                </a:solidFill>
              </a:rPr>
              <a:t>MOU #26 </a:t>
            </a:r>
            <a:r>
              <a:rPr lang="en-US" sz="5200">
                <a:solidFill>
                  <a:schemeClr val="accent1"/>
                </a:solidFill>
              </a:rPr>
              <a:t>– Title Change - </a:t>
            </a:r>
            <a:r>
              <a:rPr lang="en-US" sz="5200" b="1">
                <a:solidFill>
                  <a:schemeClr val="accent1"/>
                </a:solidFill>
              </a:rPr>
              <a:t>Adult Site RN, LPN &amp; Surgical Technologist Floating Grid</a:t>
            </a:r>
            <a:endParaRPr lang="en-US" sz="5200">
              <a:solidFill>
                <a:schemeClr val="accent1"/>
              </a:solidFill>
            </a:endParaRPr>
          </a:p>
          <a:p>
            <a:pPr marL="0" indent="0">
              <a:buNone/>
            </a:pPr>
            <a:r>
              <a:rPr lang="en-US" sz="5200">
                <a:solidFill>
                  <a:schemeClr val="accent1"/>
                </a:solidFill>
              </a:rPr>
              <a:t>Added LPN’s to the grid</a:t>
            </a:r>
          </a:p>
          <a:p>
            <a:pPr marL="0" indent="0">
              <a:buNone/>
            </a:pPr>
            <a:r>
              <a:rPr lang="en-US" sz="5200">
                <a:solidFill>
                  <a:schemeClr val="accent1"/>
                </a:solidFill>
              </a:rPr>
              <a:t>BGMC – Medical Tele Grouping Changes </a:t>
            </a:r>
          </a:p>
          <a:p>
            <a:r>
              <a:rPr lang="en-US" sz="5200">
                <a:solidFill>
                  <a:schemeClr val="accent1"/>
                </a:solidFill>
              </a:rPr>
              <a:t> (1.)	15S, </a:t>
            </a:r>
            <a:r>
              <a:rPr lang="en-US" sz="5200" b="1">
                <a:solidFill>
                  <a:schemeClr val="accent1"/>
                </a:solidFill>
              </a:rPr>
              <a:t>12S  </a:t>
            </a:r>
          </a:p>
          <a:p>
            <a:r>
              <a:rPr lang="en-US" sz="5200">
                <a:solidFill>
                  <a:schemeClr val="accent1"/>
                </a:solidFill>
              </a:rPr>
              <a:t>(2.) 	</a:t>
            </a:r>
            <a:r>
              <a:rPr lang="en-US" sz="5200" b="1">
                <a:solidFill>
                  <a:schemeClr val="accent1"/>
                </a:solidFill>
              </a:rPr>
              <a:t>9N/S, 13 N/S</a:t>
            </a:r>
          </a:p>
          <a:p>
            <a:r>
              <a:rPr lang="en-US" sz="5200">
                <a:solidFill>
                  <a:schemeClr val="accent1"/>
                </a:solidFill>
              </a:rPr>
              <a:t>(3.) </a:t>
            </a:r>
            <a:r>
              <a:rPr lang="en-US" sz="5200" b="1">
                <a:solidFill>
                  <a:schemeClr val="accent1"/>
                </a:solidFill>
              </a:rPr>
              <a:t>	12 S Chemo Certified RN’s can float to the Infusion 	Center</a:t>
            </a:r>
            <a:br>
              <a:rPr lang="en-US" sz="5200" b="1">
                <a:solidFill>
                  <a:schemeClr val="accent1"/>
                </a:solidFill>
              </a:rPr>
            </a:br>
            <a:endParaRPr lang="en-US" sz="5200">
              <a:solidFill>
                <a:schemeClr val="accent1"/>
              </a:solidFill>
            </a:endParaRPr>
          </a:p>
          <a:p>
            <a:r>
              <a:rPr lang="en-US" sz="5200" b="1">
                <a:solidFill>
                  <a:schemeClr val="accent1"/>
                </a:solidFill>
              </a:rPr>
              <a:t>i. If a registered nurse is floated from 12 S to the infusion center, 12 S will not be short staffed below the staffing ratios outlined in article 107, Staffing. </a:t>
            </a:r>
            <a:br>
              <a:rPr lang="en-US" sz="5200" b="1">
                <a:solidFill>
                  <a:schemeClr val="accent1"/>
                </a:solidFill>
              </a:rPr>
            </a:br>
            <a:endParaRPr lang="en-US" sz="5200">
              <a:solidFill>
                <a:schemeClr val="accent1"/>
              </a:solidFill>
            </a:endParaRPr>
          </a:p>
          <a:p>
            <a:r>
              <a:rPr lang="en-US" sz="5200" b="1">
                <a:solidFill>
                  <a:schemeClr val="accent1"/>
                </a:solidFill>
              </a:rPr>
              <a:t>ii. If a registered nurse is floated from 12 S to the infusion center, </a:t>
            </a:r>
            <a:br>
              <a:rPr lang="en-US" sz="5200" b="1">
                <a:solidFill>
                  <a:schemeClr val="accent1"/>
                </a:solidFill>
              </a:rPr>
            </a:br>
            <a:r>
              <a:rPr lang="en-US" sz="5200" b="1">
                <a:solidFill>
                  <a:schemeClr val="accent1"/>
                </a:solidFill>
              </a:rPr>
              <a:t>    when the infusion center closes for the day, the RN will have        </a:t>
            </a:r>
            <a:br>
              <a:rPr lang="en-US" sz="5200" b="1">
                <a:solidFill>
                  <a:schemeClr val="accent1"/>
                </a:solidFill>
              </a:rPr>
            </a:br>
            <a:r>
              <a:rPr lang="en-US" sz="5200" b="1">
                <a:solidFill>
                  <a:schemeClr val="accent1"/>
                </a:solidFill>
              </a:rPr>
              <a:t>    the option to either downsize or return back to their home unit </a:t>
            </a:r>
            <a:endParaRPr lang="en-US" sz="5200">
              <a:solidFill>
                <a:schemeClr val="accent1"/>
              </a:solidFill>
            </a:endParaRPr>
          </a:p>
          <a:p>
            <a:r>
              <a:rPr lang="en-US" sz="5200">
                <a:solidFill>
                  <a:schemeClr val="accent1"/>
                </a:solidFill>
              </a:rPr>
              <a:t> (4.)</a:t>
            </a:r>
            <a:r>
              <a:rPr lang="en-US" sz="5200" b="1">
                <a:solidFill>
                  <a:schemeClr val="accent1"/>
                </a:solidFill>
              </a:rPr>
              <a:t>	LPN Grouping –  13 N &amp; 9 N </a:t>
            </a:r>
            <a:br>
              <a:rPr lang="en-US" sz="5200" b="1">
                <a:solidFill>
                  <a:schemeClr val="accent1"/>
                </a:solidFill>
              </a:rPr>
            </a:br>
            <a:r>
              <a:rPr lang="en-US" sz="5200" b="1">
                <a:solidFill>
                  <a:schemeClr val="accent1"/>
                </a:solidFill>
              </a:rPr>
              <a:t>	</a:t>
            </a:r>
          </a:p>
          <a:p>
            <a:r>
              <a:rPr lang="en-US" sz="5200" b="1">
                <a:solidFill>
                  <a:schemeClr val="accent1"/>
                </a:solidFill>
              </a:rPr>
              <a:t>i. LPNs in the Emergency Department will not float</a:t>
            </a:r>
            <a:endParaRPr lang="en-US" sz="5200">
              <a:solidFill>
                <a:schemeClr val="accent1"/>
              </a:solidFill>
            </a:endParaRPr>
          </a:p>
          <a:p>
            <a:pPr marL="0" indent="0">
              <a:buNone/>
            </a:pPr>
            <a:r>
              <a:rPr lang="en-US"/>
              <a:t> </a:t>
            </a:r>
          </a:p>
          <a:p>
            <a:endParaRPr lang="en-US"/>
          </a:p>
        </p:txBody>
      </p:sp>
      <p:sp>
        <p:nvSpPr>
          <p:cNvPr id="5" name="Content Placeholder 4"/>
          <p:cNvSpPr>
            <a:spLocks noGrp="1"/>
          </p:cNvSpPr>
          <p:nvPr>
            <p:ph sz="half" idx="2"/>
          </p:nvPr>
        </p:nvSpPr>
        <p:spPr>
          <a:xfrm>
            <a:off x="6172200" y="1690688"/>
            <a:ext cx="5181600" cy="4486275"/>
          </a:xfrm>
        </p:spPr>
        <p:txBody>
          <a:bodyPr>
            <a:normAutofit fontScale="25000" lnSpcReduction="20000"/>
          </a:bodyPr>
          <a:lstStyle/>
          <a:p>
            <a:pPr marL="0" indent="0">
              <a:buNone/>
            </a:pPr>
            <a:r>
              <a:rPr lang="en-US" sz="4800" b="1">
                <a:solidFill>
                  <a:schemeClr val="accent1"/>
                </a:solidFill>
              </a:rPr>
              <a:t>BGMC</a:t>
            </a:r>
          </a:p>
          <a:p>
            <a:pPr marL="0" indent="0">
              <a:buNone/>
            </a:pPr>
            <a:r>
              <a:rPr lang="en-US" sz="4800" b="1">
                <a:solidFill>
                  <a:schemeClr val="accent1"/>
                </a:solidFill>
              </a:rPr>
              <a:t> Neuro Cardiac Telemetry Grouping</a:t>
            </a:r>
          </a:p>
          <a:p>
            <a:r>
              <a:rPr lang="en-US" sz="4800" b="1">
                <a:solidFill>
                  <a:schemeClr val="accent1"/>
                </a:solidFill>
              </a:rPr>
              <a:t>10N</a:t>
            </a:r>
            <a:r>
              <a:rPr lang="en-US" sz="4800">
                <a:solidFill>
                  <a:schemeClr val="accent1"/>
                </a:solidFill>
              </a:rPr>
              <a:t>, 12 N</a:t>
            </a:r>
          </a:p>
          <a:p>
            <a:r>
              <a:rPr lang="en-US" sz="4800" b="1">
                <a:solidFill>
                  <a:schemeClr val="accent1"/>
                </a:solidFill>
              </a:rPr>
              <a:t>Within sixty (60) days of ratification, </a:t>
            </a:r>
            <a:r>
              <a:rPr lang="en-US" sz="4800">
                <a:solidFill>
                  <a:schemeClr val="accent1"/>
                </a:solidFill>
              </a:rPr>
              <a:t>a joint workgroup will be formed to oversee a trial float pairing between 10N and 12N. The group will be responsible for developing a training plan, reviewing staff feedback, and monitoring how the pairing works in practice. The trial will last for nine (9) months. At the end of the trial, the workgroup will reconvene to decide whether the pairing should continue. Any decision must be mutually agreed upon. If it’s determined the grouping is not appropriate, the workgroup will identify a more suitable float zone for each unit.</a:t>
            </a:r>
            <a:br>
              <a:rPr lang="en-US" sz="4800">
                <a:solidFill>
                  <a:schemeClr val="accent1"/>
                </a:solidFill>
              </a:rPr>
            </a:br>
            <a:endParaRPr lang="en-US" sz="4800">
              <a:solidFill>
                <a:schemeClr val="accent1"/>
              </a:solidFill>
            </a:endParaRPr>
          </a:p>
          <a:p>
            <a:pPr marL="0" indent="0">
              <a:buNone/>
            </a:pPr>
            <a:r>
              <a:rPr lang="en-US" sz="4800" b="1">
                <a:solidFill>
                  <a:schemeClr val="accent1"/>
                </a:solidFill>
              </a:rPr>
              <a:t>Critical Care Grouping</a:t>
            </a:r>
          </a:p>
          <a:p>
            <a:r>
              <a:rPr lang="en-US" sz="4800">
                <a:solidFill>
                  <a:schemeClr val="accent1"/>
                </a:solidFill>
              </a:rPr>
              <a:t>(1.)  MICU, SICU, CVICU, NSICU</a:t>
            </a:r>
          </a:p>
          <a:p>
            <a:r>
              <a:rPr lang="en-US" sz="4800">
                <a:solidFill>
                  <a:schemeClr val="accent1"/>
                </a:solidFill>
              </a:rPr>
              <a:t>(2.)  MICU, SICU, CVICU, NSICU can float to the ILCU &amp; </a:t>
            </a:r>
            <a:r>
              <a:rPr lang="en-US" sz="4800" b="1">
                <a:solidFill>
                  <a:schemeClr val="accent1"/>
                </a:solidFill>
              </a:rPr>
              <a:t>4N </a:t>
            </a:r>
            <a:endParaRPr lang="en-US" sz="4800">
              <a:solidFill>
                <a:schemeClr val="accent1"/>
              </a:solidFill>
            </a:endParaRPr>
          </a:p>
          <a:p>
            <a:pPr lvl="0"/>
            <a:r>
              <a:rPr lang="en-US" sz="4800">
                <a:solidFill>
                  <a:schemeClr val="accent1"/>
                </a:solidFill>
              </a:rPr>
              <a:t>(3.)  ILCU </a:t>
            </a:r>
            <a:r>
              <a:rPr lang="en-US" sz="4800" b="1">
                <a:solidFill>
                  <a:schemeClr val="accent1"/>
                </a:solidFill>
              </a:rPr>
              <a:t>&amp; 4N </a:t>
            </a:r>
            <a:r>
              <a:rPr lang="en-US" sz="4800">
                <a:solidFill>
                  <a:schemeClr val="accent1"/>
                </a:solidFill>
              </a:rPr>
              <a:t>does not float to MICU, SICU, CVICU or NSICU</a:t>
            </a:r>
            <a:br>
              <a:rPr lang="en-US" sz="4800">
                <a:solidFill>
                  <a:schemeClr val="accent1"/>
                </a:solidFill>
              </a:rPr>
            </a:br>
            <a:endParaRPr lang="en-US" sz="4800">
              <a:solidFill>
                <a:schemeClr val="accent1"/>
              </a:solidFill>
            </a:endParaRPr>
          </a:p>
          <a:p>
            <a:pPr lvl="1"/>
            <a:r>
              <a:rPr lang="en-US" sz="4800">
                <a:solidFill>
                  <a:schemeClr val="accent1"/>
                </a:solidFill>
              </a:rPr>
              <a:t>The implementation of the addition of 4N into the critical care grouping outlined in section 1 d.) (2.) above will not occur until full time dedicated provider coverage is established. Until provider coverage is established, the telemetry float pool will continue to provide coverage for 4N.</a:t>
            </a:r>
            <a:br>
              <a:rPr lang="en-US" sz="4800">
                <a:solidFill>
                  <a:schemeClr val="accent1"/>
                </a:solidFill>
              </a:rPr>
            </a:br>
            <a:r>
              <a:rPr lang="en-US" sz="4800" b="1">
                <a:solidFill>
                  <a:schemeClr val="accent1"/>
                </a:solidFill>
              </a:rPr>
              <a:t>A 60-day notice will be given to the union prior to the transition of 4N into the critical care grouping. </a:t>
            </a:r>
            <a:endParaRPr lang="en-US" sz="4800">
              <a:solidFill>
                <a:schemeClr val="accent1"/>
              </a:solidFill>
            </a:endParaRPr>
          </a:p>
          <a:p>
            <a:pPr marL="0" indent="0">
              <a:buNone/>
            </a:pPr>
            <a:endParaRPr lang="en-US"/>
          </a:p>
        </p:txBody>
      </p:sp>
      <p:sp>
        <p:nvSpPr>
          <p:cNvPr id="8" name="Title 1"/>
          <p:cNvSpPr txBox="1">
            <a:spLocks/>
          </p:cNvSpPr>
          <p:nvPr/>
        </p:nvSpPr>
        <p:spPr>
          <a:xfrm>
            <a:off x="813954" y="389302"/>
            <a:ext cx="10539846" cy="1167819"/>
          </a:xfrm>
          <a:prstGeom prst="rect">
            <a:avLst/>
          </a:prstGeom>
          <a:solidFill>
            <a:schemeClr val="accent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a:solidFill>
                  <a:schemeClr val="bg1"/>
                </a:solidFill>
              </a:rPr>
              <a:t>Work Rules and Staffing</a:t>
            </a:r>
          </a:p>
        </p:txBody>
      </p:sp>
      <p:sp>
        <p:nvSpPr>
          <p:cNvPr id="9" name="Rectangle 8"/>
          <p:cNvSpPr/>
          <p:nvPr/>
        </p:nvSpPr>
        <p:spPr>
          <a:xfrm>
            <a:off x="730827" y="236616"/>
            <a:ext cx="10515600" cy="11804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6350776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5"/>
          <p:cNvSpPr>
            <a:spLocks noGrp="1"/>
          </p:cNvSpPr>
          <p:nvPr>
            <p:ph type="title"/>
          </p:nvPr>
        </p:nvSpPr>
        <p:spPr>
          <a:xfrm>
            <a:off x="730827" y="265279"/>
            <a:ext cx="10515600" cy="1204763"/>
          </a:xfrm>
        </p:spPr>
        <p:txBody>
          <a:bodyPr/>
          <a:lstStyle/>
          <a:p>
            <a:endParaRPr lang="en-US"/>
          </a:p>
        </p:txBody>
      </p:sp>
      <p:sp>
        <p:nvSpPr>
          <p:cNvPr id="10" name="Content Placeholder 9"/>
          <p:cNvSpPr>
            <a:spLocks noGrp="1"/>
          </p:cNvSpPr>
          <p:nvPr>
            <p:ph sz="half" idx="1"/>
          </p:nvPr>
        </p:nvSpPr>
        <p:spPr>
          <a:xfrm>
            <a:off x="990600" y="1650529"/>
            <a:ext cx="5181600" cy="4452774"/>
          </a:xfrm>
        </p:spPr>
        <p:txBody>
          <a:bodyPr>
            <a:normAutofit fontScale="25000" lnSpcReduction="20000"/>
          </a:bodyPr>
          <a:lstStyle/>
          <a:p>
            <a:pPr marL="0" indent="0">
              <a:buNone/>
            </a:pPr>
            <a:r>
              <a:rPr lang="en-US" sz="6000" b="1">
                <a:solidFill>
                  <a:schemeClr val="accent1"/>
                </a:solidFill>
              </a:rPr>
              <a:t>MOU #26 </a:t>
            </a:r>
            <a:r>
              <a:rPr lang="en-US" sz="6000">
                <a:solidFill>
                  <a:schemeClr val="accent1"/>
                </a:solidFill>
              </a:rPr>
              <a:t>Continued</a:t>
            </a:r>
          </a:p>
          <a:p>
            <a:pPr marL="0" indent="0">
              <a:buNone/>
            </a:pPr>
            <a:r>
              <a:rPr lang="en-US" sz="6000">
                <a:solidFill>
                  <a:schemeClr val="accent1"/>
                </a:solidFill>
              </a:rPr>
              <a:t>BGMC – CAPD Coverage Process </a:t>
            </a:r>
            <a:r>
              <a:rPr lang="en-US" sz="6000" b="1">
                <a:solidFill>
                  <a:schemeClr val="accent1"/>
                </a:solidFill>
              </a:rPr>
              <a:t>(step by step process)</a:t>
            </a:r>
            <a:r>
              <a:rPr lang="en-US" sz="6000">
                <a:solidFill>
                  <a:schemeClr val="accent1"/>
                </a:solidFill>
              </a:rPr>
              <a:t> </a:t>
            </a:r>
          </a:p>
          <a:p>
            <a:r>
              <a:rPr lang="en-US" sz="6000">
                <a:solidFill>
                  <a:schemeClr val="accent1"/>
                </a:solidFill>
              </a:rPr>
              <a:t>(1) All efforts will be made to assign patients who require CAPD to the </a:t>
            </a:r>
            <a:r>
              <a:rPr lang="en-US" sz="6000" b="1">
                <a:solidFill>
                  <a:schemeClr val="accent1"/>
                </a:solidFill>
              </a:rPr>
              <a:t>designated units</a:t>
            </a:r>
            <a:r>
              <a:rPr lang="en-US" sz="6000">
                <a:solidFill>
                  <a:schemeClr val="accent1"/>
                </a:solidFill>
              </a:rPr>
              <a:t>.  If </a:t>
            </a:r>
            <a:r>
              <a:rPr lang="en-US" sz="6000" b="1">
                <a:solidFill>
                  <a:schemeClr val="accent1"/>
                </a:solidFill>
              </a:rPr>
              <a:t>a </a:t>
            </a:r>
            <a:r>
              <a:rPr lang="en-US" sz="6000">
                <a:solidFill>
                  <a:schemeClr val="accent1"/>
                </a:solidFill>
              </a:rPr>
              <a:t>patient requires CAPD on another unit and cannot be moved to</a:t>
            </a:r>
            <a:r>
              <a:rPr lang="en-US" sz="6000" b="1">
                <a:solidFill>
                  <a:schemeClr val="accent1"/>
                </a:solidFill>
              </a:rPr>
              <a:t> one of the designated units</a:t>
            </a:r>
            <a:r>
              <a:rPr lang="en-US" sz="6000">
                <a:solidFill>
                  <a:schemeClr val="accent1"/>
                </a:solidFill>
              </a:rPr>
              <a:t>, a float pool nurse will be assigned </a:t>
            </a:r>
            <a:r>
              <a:rPr lang="en-US" sz="6000" b="1">
                <a:solidFill>
                  <a:schemeClr val="accent1"/>
                </a:solidFill>
              </a:rPr>
              <a:t>to </a:t>
            </a:r>
            <a:r>
              <a:rPr lang="en-US" sz="6000">
                <a:solidFill>
                  <a:schemeClr val="accent1"/>
                </a:solidFill>
              </a:rPr>
              <a:t>the CAPD patient within their assignment unless there is an RN competent to perform CAPD on the unit.</a:t>
            </a:r>
          </a:p>
          <a:p>
            <a:r>
              <a:rPr lang="en-US" sz="6000">
                <a:solidFill>
                  <a:schemeClr val="accent1"/>
                </a:solidFill>
              </a:rPr>
              <a:t>(2)  </a:t>
            </a:r>
            <a:r>
              <a:rPr lang="en-US" sz="6000" b="1">
                <a:solidFill>
                  <a:schemeClr val="accent1"/>
                </a:solidFill>
              </a:rPr>
              <a:t>If a CAPD Patient remains on a non-CAPD designated unit and a CAPD competent RN is not working, a float RN will be assigned to perform CAPD as well as other duties as designated by the supervisor.</a:t>
            </a:r>
            <a:endParaRPr lang="en-US" sz="6000">
              <a:solidFill>
                <a:schemeClr val="accent1"/>
              </a:solidFill>
            </a:endParaRPr>
          </a:p>
          <a:p>
            <a:r>
              <a:rPr lang="en-US" sz="6000">
                <a:solidFill>
                  <a:schemeClr val="accent1"/>
                </a:solidFill>
              </a:rPr>
              <a:t>(3) </a:t>
            </a:r>
            <a:r>
              <a:rPr lang="en-US" sz="6000" b="1">
                <a:solidFill>
                  <a:schemeClr val="accent1"/>
                </a:solidFill>
              </a:rPr>
              <a:t>The current practice of the 9</a:t>
            </a:r>
            <a:r>
              <a:rPr lang="en-US" sz="6000" b="1" baseline="30000">
                <a:solidFill>
                  <a:schemeClr val="accent1"/>
                </a:solidFill>
              </a:rPr>
              <a:t>th</a:t>
            </a:r>
            <a:r>
              <a:rPr lang="en-US" sz="6000" b="1">
                <a:solidFill>
                  <a:schemeClr val="accent1"/>
                </a:solidFill>
              </a:rPr>
              <a:t> floor staff performing CAPD outside of their unit will continue only when the patient cannot be transferred to a designated CAPD unit, float pool staff are not available to assume the assignment or act as CAPD coverage, or MICU, MRU or ED charge nurse cannot yet perform CAPD within their unit.</a:t>
            </a:r>
          </a:p>
          <a:p>
            <a:endParaRPr lang="en-US" sz="2900"/>
          </a:p>
          <a:p>
            <a:pPr marL="0" indent="0">
              <a:buNone/>
            </a:pPr>
            <a:endParaRPr lang="en-US" sz="2900"/>
          </a:p>
        </p:txBody>
      </p:sp>
      <p:sp>
        <p:nvSpPr>
          <p:cNvPr id="11" name="Content Placeholder 10"/>
          <p:cNvSpPr>
            <a:spLocks noGrp="1"/>
          </p:cNvSpPr>
          <p:nvPr>
            <p:ph sz="half" idx="2"/>
          </p:nvPr>
        </p:nvSpPr>
        <p:spPr>
          <a:xfrm>
            <a:off x="6172200" y="1657084"/>
            <a:ext cx="5181600" cy="4761616"/>
          </a:xfrm>
        </p:spPr>
        <p:txBody>
          <a:bodyPr>
            <a:normAutofit fontScale="25000" lnSpcReduction="20000"/>
          </a:bodyPr>
          <a:lstStyle/>
          <a:p>
            <a:r>
              <a:rPr lang="en-US" sz="6400">
                <a:solidFill>
                  <a:schemeClr val="accent1"/>
                </a:solidFill>
              </a:rPr>
              <a:t>CAPD Designated Units – 9N, 9S, MICU, MRU, ED  </a:t>
            </a:r>
          </a:p>
          <a:p>
            <a:r>
              <a:rPr lang="en-US" sz="6400">
                <a:solidFill>
                  <a:schemeClr val="accent1"/>
                </a:solidFill>
              </a:rPr>
              <a:t>Added - (2)</a:t>
            </a:r>
            <a:r>
              <a:rPr lang="en-US" sz="6400" b="1">
                <a:solidFill>
                  <a:schemeClr val="accent1"/>
                </a:solidFill>
              </a:rPr>
              <a:t>MICU</a:t>
            </a:r>
            <a:r>
              <a:rPr lang="en-US" sz="6400">
                <a:solidFill>
                  <a:schemeClr val="accent1"/>
                </a:solidFill>
              </a:rPr>
              <a:t> –All charge RNs in MICU will be trained to perform CAPD. </a:t>
            </a:r>
          </a:p>
          <a:p>
            <a:pPr marL="0" indent="0">
              <a:buNone/>
            </a:pPr>
            <a:r>
              <a:rPr lang="en-US" sz="6400" b="1">
                <a:solidFill>
                  <a:schemeClr val="accent1"/>
                </a:solidFill>
              </a:rPr>
              <a:t>New Section h. 	</a:t>
            </a:r>
          </a:p>
          <a:p>
            <a:r>
              <a:rPr lang="en-US" sz="6400" b="1">
                <a:solidFill>
                  <a:schemeClr val="accent1"/>
                </a:solidFill>
              </a:rPr>
              <a:t>Due to the complex nature of the units within the hospital, specialized patient care, or specialized procedures, New registered nurses will be provided one full day of orientation on one (1) of their sister unit outlined in section 1 of this article, while on orientation.  Current RN’s will be assessed to determine the need for this orientation.   If the RN’s have floated previously or picked up on another unit, or feel competent to float without additional orientation, they will not be required to complete the orientation shift. </a:t>
            </a:r>
            <a:endParaRPr lang="en-US" sz="6400">
              <a:solidFill>
                <a:schemeClr val="accent1"/>
              </a:solidFill>
            </a:endParaRPr>
          </a:p>
          <a:p>
            <a:endParaRPr lang="en-US" sz="1600"/>
          </a:p>
        </p:txBody>
      </p:sp>
      <p:sp>
        <p:nvSpPr>
          <p:cNvPr id="5" name="Slide Number Placeholder 4"/>
          <p:cNvSpPr>
            <a:spLocks noGrp="1"/>
          </p:cNvSpPr>
          <p:nvPr>
            <p:ph type="sldNum" sz="quarter" idx="12"/>
          </p:nvPr>
        </p:nvSpPr>
        <p:spPr/>
        <p:txBody>
          <a:bodyPr/>
          <a:lstStyle/>
          <a:p>
            <a:fld id="{E5803530-6EF4-B34E-9811-88B18485BB25}" type="slidenum">
              <a:rPr lang="en-US" smtClean="0"/>
              <a:t>44</a:t>
            </a:fld>
            <a:endParaRPr lang="en-US"/>
          </a:p>
        </p:txBody>
      </p:sp>
      <p:sp>
        <p:nvSpPr>
          <p:cNvPr id="13" name="Title 1"/>
          <p:cNvSpPr txBox="1">
            <a:spLocks/>
          </p:cNvSpPr>
          <p:nvPr/>
        </p:nvSpPr>
        <p:spPr>
          <a:xfrm>
            <a:off x="813954" y="426914"/>
            <a:ext cx="10539846" cy="1167819"/>
          </a:xfrm>
          <a:prstGeom prst="rect">
            <a:avLst/>
          </a:prstGeom>
          <a:solidFill>
            <a:schemeClr val="accent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a:solidFill>
                  <a:schemeClr val="bg1"/>
                </a:solidFill>
              </a:rPr>
              <a:t>Work Rules and Staffing</a:t>
            </a:r>
          </a:p>
        </p:txBody>
      </p:sp>
      <p:sp>
        <p:nvSpPr>
          <p:cNvPr id="14" name="Rectangle 13"/>
          <p:cNvSpPr/>
          <p:nvPr/>
        </p:nvSpPr>
        <p:spPr>
          <a:xfrm>
            <a:off x="730827" y="274228"/>
            <a:ext cx="10515600" cy="11804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517110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590628" y="150684"/>
            <a:ext cx="10515600" cy="1204763"/>
          </a:xfrm>
        </p:spPr>
        <p:txBody>
          <a:bodyPr/>
          <a:lstStyle/>
          <a:p>
            <a:endParaRPr lang="en-US"/>
          </a:p>
        </p:txBody>
      </p:sp>
      <p:pic>
        <p:nvPicPr>
          <p:cNvPr id="11" name="Content Placeholder 10"/>
          <p:cNvPicPr>
            <a:picLocks noGrp="1" noChangeAspect="1"/>
          </p:cNvPicPr>
          <p:nvPr>
            <p:ph sz="half" idx="1"/>
          </p:nvPr>
        </p:nvPicPr>
        <p:blipFill>
          <a:blip r:embed="rId3"/>
          <a:stretch>
            <a:fillRect/>
          </a:stretch>
        </p:blipFill>
        <p:spPr>
          <a:xfrm>
            <a:off x="885601" y="1598690"/>
            <a:ext cx="4509360" cy="4376468"/>
          </a:xfrm>
          <a:prstGeom prst="rect">
            <a:avLst/>
          </a:prstGeom>
        </p:spPr>
      </p:pic>
      <p:pic>
        <p:nvPicPr>
          <p:cNvPr id="9" name="Content Placeholder 8"/>
          <p:cNvPicPr>
            <a:picLocks noGrp="1" noChangeAspect="1"/>
          </p:cNvPicPr>
          <p:nvPr>
            <p:ph sz="half" idx="2"/>
          </p:nvPr>
        </p:nvPicPr>
        <p:blipFill>
          <a:blip r:embed="rId4"/>
          <a:stretch>
            <a:fillRect/>
          </a:stretch>
        </p:blipFill>
        <p:spPr>
          <a:xfrm>
            <a:off x="6108751" y="1795260"/>
            <a:ext cx="4140842" cy="4190951"/>
          </a:xfrm>
          <a:prstGeom prst="rect">
            <a:avLst/>
          </a:prstGeom>
        </p:spPr>
      </p:pic>
      <p:sp>
        <p:nvSpPr>
          <p:cNvPr id="5" name="Slide Number Placeholder 4"/>
          <p:cNvSpPr>
            <a:spLocks noGrp="1"/>
          </p:cNvSpPr>
          <p:nvPr>
            <p:ph type="sldNum" sz="quarter" idx="12"/>
          </p:nvPr>
        </p:nvSpPr>
        <p:spPr/>
        <p:txBody>
          <a:bodyPr/>
          <a:lstStyle/>
          <a:p>
            <a:fld id="{E5803530-6EF4-B34E-9811-88B18485BB25}" type="slidenum">
              <a:rPr lang="en-US" smtClean="0"/>
              <a:t>45</a:t>
            </a:fld>
            <a:endParaRPr lang="en-US"/>
          </a:p>
        </p:txBody>
      </p:sp>
      <p:sp>
        <p:nvSpPr>
          <p:cNvPr id="8" name="Title 1"/>
          <p:cNvSpPr txBox="1">
            <a:spLocks/>
          </p:cNvSpPr>
          <p:nvPr/>
        </p:nvSpPr>
        <p:spPr>
          <a:xfrm>
            <a:off x="673755" y="312319"/>
            <a:ext cx="10539846" cy="1167819"/>
          </a:xfrm>
          <a:prstGeom prst="rect">
            <a:avLst/>
          </a:prstGeom>
          <a:solidFill>
            <a:schemeClr val="accent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a:solidFill>
                  <a:schemeClr val="bg1"/>
                </a:solidFill>
              </a:rPr>
              <a:t>Work Rules and Staffing</a:t>
            </a:r>
          </a:p>
        </p:txBody>
      </p:sp>
      <p:sp>
        <p:nvSpPr>
          <p:cNvPr id="10" name="Rectangle 9"/>
          <p:cNvSpPr/>
          <p:nvPr/>
        </p:nvSpPr>
        <p:spPr>
          <a:xfrm>
            <a:off x="590628" y="159633"/>
            <a:ext cx="10515600" cy="11804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202339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Work Rules and Staffing Cont.</a:t>
            </a:r>
          </a:p>
        </p:txBody>
      </p:sp>
      <p:sp>
        <p:nvSpPr>
          <p:cNvPr id="3" name="Content Placeholder 2"/>
          <p:cNvSpPr>
            <a:spLocks noGrp="1"/>
          </p:cNvSpPr>
          <p:nvPr>
            <p:ph idx="1"/>
          </p:nvPr>
        </p:nvSpPr>
        <p:spPr/>
        <p:txBody>
          <a:bodyPr>
            <a:normAutofit fontScale="70000" lnSpcReduction="20000"/>
          </a:bodyPr>
          <a:lstStyle/>
          <a:p>
            <a:pPr marL="0" indent="0">
              <a:buNone/>
            </a:pPr>
            <a:r>
              <a:rPr lang="en-US" b="1">
                <a:solidFill>
                  <a:schemeClr val="accent1"/>
                </a:solidFill>
              </a:rPr>
              <a:t>MOU #56 </a:t>
            </a:r>
          </a:p>
          <a:p>
            <a:r>
              <a:rPr lang="en-US">
                <a:solidFill>
                  <a:schemeClr val="accent1"/>
                </a:solidFill>
              </a:rPr>
              <a:t>Updated the MOU and removed the requirement to cross train all new employees</a:t>
            </a:r>
          </a:p>
          <a:p>
            <a:r>
              <a:rPr lang="en-US">
                <a:solidFill>
                  <a:schemeClr val="accent1"/>
                </a:solidFill>
              </a:rPr>
              <a:t>Retained the language that cross training could be voluntary </a:t>
            </a:r>
          </a:p>
          <a:p>
            <a:r>
              <a:rPr lang="en-US">
                <a:solidFill>
                  <a:schemeClr val="accent1"/>
                </a:solidFill>
              </a:rPr>
              <a:t>Staff will train 12 weeks in their Core Specialty and 8 weeks in their additional specialty </a:t>
            </a:r>
          </a:p>
          <a:p>
            <a:r>
              <a:rPr lang="en-US">
                <a:solidFill>
                  <a:schemeClr val="accent1"/>
                </a:solidFill>
              </a:rPr>
              <a:t>Also maintained the language regarding Helping Hands – clarified that an RN would not take the primary Nurse assignment role but would take the secondary Nurse role. </a:t>
            </a:r>
          </a:p>
          <a:p>
            <a:r>
              <a:rPr lang="en-US">
                <a:solidFill>
                  <a:schemeClr val="accent1"/>
                </a:solidFill>
              </a:rPr>
              <a:t>Staff in dual modality will be converted back to their primary specialty </a:t>
            </a:r>
          </a:p>
          <a:p>
            <a:r>
              <a:rPr lang="en-US">
                <a:solidFill>
                  <a:schemeClr val="accent1"/>
                </a:solidFill>
              </a:rPr>
              <a:t>Within 30 days a staff meeting will be held to review the changes to the MOU and a letter will be sent to those who were hired into a dual modality to inform them they are no longer mandated to work in the dual role. </a:t>
            </a:r>
          </a:p>
          <a:p>
            <a:endParaRPr lang="en-US"/>
          </a:p>
        </p:txBody>
      </p:sp>
      <p:sp>
        <p:nvSpPr>
          <p:cNvPr id="5" name="Text Placeholder 4"/>
          <p:cNvSpPr>
            <a:spLocks noGrp="1"/>
          </p:cNvSpPr>
          <p:nvPr>
            <p:ph type="body" sz="half" idx="2"/>
          </p:nvPr>
        </p:nvSpPr>
        <p:spPr/>
        <p:txBody>
          <a:bodyPr>
            <a:normAutofit fontScale="77500" lnSpcReduction="20000"/>
          </a:bodyPr>
          <a:lstStyle/>
          <a:p>
            <a:pPr marL="457200" indent="-457200">
              <a:buFont typeface="Arial" panose="020B0604020202020204" pitchFamily="34" charset="0"/>
              <a:buChar char="•"/>
            </a:pPr>
            <a:endParaRPr lang="en-US" sz="2800" b="1"/>
          </a:p>
          <a:p>
            <a:pPr marL="457200" indent="-457200">
              <a:buFont typeface="Arial" panose="020B0604020202020204" pitchFamily="34" charset="0"/>
              <a:buChar char="•"/>
            </a:pPr>
            <a:r>
              <a:rPr lang="en-US" sz="2800" b="1" i="1">
                <a:solidFill>
                  <a:schemeClr val="accent1"/>
                </a:solidFill>
              </a:rPr>
              <a:t>MOU #56 – BGMC Proc. Lab Cross Training plan for RN and Rad Tech </a:t>
            </a:r>
          </a:p>
          <a:p>
            <a:pPr marL="457200" indent="-457200">
              <a:buFont typeface="Arial" panose="020B0604020202020204" pitchFamily="34" charset="0"/>
              <a:buChar char="•"/>
            </a:pPr>
            <a:endParaRPr lang="en-US" sz="2800" b="1" i="1"/>
          </a:p>
          <a:p>
            <a:endParaRPr lang="en-US" sz="2800" b="1"/>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46</a:t>
            </a:fld>
            <a:endParaRPr lang="en-US"/>
          </a:p>
        </p:txBody>
      </p:sp>
      <p:sp>
        <p:nvSpPr>
          <p:cNvPr id="10" name="Rectangle 9"/>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60343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Work Rules and Staffing Cont.</a:t>
            </a:r>
          </a:p>
        </p:txBody>
      </p:sp>
      <p:sp>
        <p:nvSpPr>
          <p:cNvPr id="3" name="Content Placeholder 2"/>
          <p:cNvSpPr>
            <a:spLocks noGrp="1"/>
          </p:cNvSpPr>
          <p:nvPr>
            <p:ph idx="1"/>
          </p:nvPr>
        </p:nvSpPr>
        <p:spPr/>
        <p:txBody>
          <a:bodyPr>
            <a:normAutofit fontScale="92500"/>
          </a:bodyPr>
          <a:lstStyle/>
          <a:p>
            <a:pPr marL="0" lvl="0" indent="0">
              <a:lnSpc>
                <a:spcPct val="100000"/>
              </a:lnSpc>
              <a:spcBef>
                <a:spcPts val="0"/>
              </a:spcBef>
              <a:buNone/>
              <a:defRPr/>
            </a:pPr>
            <a:r>
              <a:rPr lang="en-US">
                <a:solidFill>
                  <a:schemeClr val="accent1"/>
                </a:solidFill>
              </a:rPr>
              <a:t>New MOU DMP TCCS #59  – How of work weekend commitment added to the contract – this was an existing MOU and just added to the contract.  Slight modification was made to this language in section 1 C adding that the if coverage is still unavailable, </a:t>
            </a:r>
            <a:r>
              <a:rPr lang="en-US" b="1">
                <a:solidFill>
                  <a:schemeClr val="accent1"/>
                </a:solidFill>
              </a:rPr>
              <a:t>beginning with </a:t>
            </a:r>
            <a:r>
              <a:rPr lang="en-US">
                <a:solidFill>
                  <a:schemeClr val="accent1"/>
                </a:solidFill>
              </a:rPr>
              <a:t>the least senior employee, </a:t>
            </a:r>
            <a:r>
              <a:rPr lang="en-US" b="1">
                <a:solidFill>
                  <a:schemeClr val="accent1"/>
                </a:solidFill>
              </a:rPr>
              <a:t>on a rotating basis (wheel) </a:t>
            </a:r>
          </a:p>
          <a:p>
            <a:pPr marL="0" lvl="0" indent="0">
              <a:lnSpc>
                <a:spcPct val="100000"/>
              </a:lnSpc>
              <a:spcBef>
                <a:spcPts val="0"/>
              </a:spcBef>
              <a:buNone/>
              <a:defRPr/>
            </a:pPr>
            <a:endParaRPr lang="en-US">
              <a:solidFill>
                <a:schemeClr val="accent1"/>
              </a:solidFill>
            </a:endParaRPr>
          </a:p>
          <a:p>
            <a:pPr marL="0" lvl="0" indent="0">
              <a:lnSpc>
                <a:spcPct val="100000"/>
              </a:lnSpc>
              <a:spcBef>
                <a:spcPts val="0"/>
              </a:spcBef>
              <a:buNone/>
              <a:defRPr/>
            </a:pPr>
            <a:r>
              <a:rPr lang="en-US">
                <a:solidFill>
                  <a:schemeClr val="accent1"/>
                </a:solidFill>
              </a:rPr>
              <a:t>New MOU #63 </a:t>
            </a:r>
            <a:r>
              <a:rPr lang="en-US" b="1">
                <a:solidFill>
                  <a:schemeClr val="accent1"/>
                </a:solidFill>
              </a:rPr>
              <a:t>– </a:t>
            </a:r>
            <a:r>
              <a:rPr lang="en-US">
                <a:solidFill>
                  <a:schemeClr val="accent1"/>
                </a:solidFill>
              </a:rPr>
              <a:t>the intent of this new article was to create a work group to discuss cases that involve both BGMC and OCH staff to ensure that this group of patients receives appropriate CC and maternal child-care required  due to the increase in the number of cases requiring a collaboration between BGMC and OCH staff for these cases </a:t>
            </a:r>
            <a:endParaRPr lang="en-US" b="1">
              <a:solidFill>
                <a:schemeClr val="accent1"/>
              </a:solidFill>
            </a:endParaRPr>
          </a:p>
        </p:txBody>
      </p:sp>
      <p:sp>
        <p:nvSpPr>
          <p:cNvPr id="4" name="Text Placeholder 3"/>
          <p:cNvSpPr>
            <a:spLocks noGrp="1"/>
          </p:cNvSpPr>
          <p:nvPr>
            <p:ph type="body" sz="half" idx="2"/>
          </p:nvPr>
        </p:nvSpPr>
        <p:spPr/>
        <p:txBody>
          <a:bodyPr>
            <a:normAutofit fontScale="55000" lnSpcReduction="20000"/>
          </a:bodyPr>
          <a:lstStyle/>
          <a:p>
            <a:pPr marL="457200" indent="-457200">
              <a:buFont typeface="Arial" panose="020B0604020202020204" pitchFamily="34" charset="0"/>
              <a:buChar char="•"/>
            </a:pPr>
            <a:r>
              <a:rPr lang="en-US" sz="2800" b="1" i="1">
                <a:solidFill>
                  <a:schemeClr val="accent1"/>
                </a:solidFill>
              </a:rPr>
              <a:t>MOU #59 - DMP - TCCS - Hours of Work Weekend Commitment</a:t>
            </a:r>
          </a:p>
          <a:p>
            <a:pPr marL="457200" indent="-457200">
              <a:buFont typeface="Arial" panose="020B0604020202020204" pitchFamily="34" charset="0"/>
              <a:buChar char="•"/>
            </a:pPr>
            <a:endParaRPr lang="en-US" sz="2800" b="1" i="1">
              <a:solidFill>
                <a:schemeClr val="accent1"/>
              </a:solidFill>
            </a:endParaRPr>
          </a:p>
          <a:p>
            <a:pPr marL="457200" indent="-457200">
              <a:buFont typeface="Arial" panose="020B0604020202020204" pitchFamily="34" charset="0"/>
              <a:buChar char="•"/>
            </a:pPr>
            <a:r>
              <a:rPr lang="en-US" sz="2800" b="1" i="1">
                <a:solidFill>
                  <a:schemeClr val="accent1"/>
                </a:solidFill>
              </a:rPr>
              <a:t>New MOU #63 - Obstetrical Critical Care Workgroup </a:t>
            </a:r>
          </a:p>
          <a:p>
            <a:endParaRPr lang="en-US" sz="2800"/>
          </a:p>
        </p:txBody>
      </p:sp>
      <p:sp>
        <p:nvSpPr>
          <p:cNvPr id="5" name="Slide Number Placeholder 4"/>
          <p:cNvSpPr>
            <a:spLocks noGrp="1"/>
          </p:cNvSpPr>
          <p:nvPr>
            <p:ph type="sldNum" sz="quarter" idx="12"/>
          </p:nvPr>
        </p:nvSpPr>
        <p:spPr/>
        <p:txBody>
          <a:bodyPr/>
          <a:lstStyle/>
          <a:p>
            <a:fld id="{E5803530-6EF4-B34E-9811-88B18485BB25}" type="slidenum">
              <a:rPr lang="en-US" smtClean="0"/>
              <a:t>47</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334888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30827" y="265279"/>
            <a:ext cx="10515600" cy="1204763"/>
          </a:xfrm>
        </p:spPr>
        <p:txBody>
          <a:bodyPr/>
          <a:lstStyle/>
          <a:p>
            <a:endParaRPr lang="en-US"/>
          </a:p>
        </p:txBody>
      </p:sp>
      <p:sp>
        <p:nvSpPr>
          <p:cNvPr id="3" name="Content Placeholder 2"/>
          <p:cNvSpPr>
            <a:spLocks noGrp="1"/>
          </p:cNvSpPr>
          <p:nvPr>
            <p:ph idx="1"/>
          </p:nvPr>
        </p:nvSpPr>
        <p:spPr>
          <a:xfrm>
            <a:off x="838200" y="1631678"/>
            <a:ext cx="10515600" cy="4545286"/>
          </a:xfrm>
        </p:spPr>
        <p:txBody>
          <a:bodyPr>
            <a:normAutofit fontScale="92500" lnSpcReduction="20000"/>
          </a:bodyPr>
          <a:lstStyle/>
          <a:p>
            <a:r>
              <a:rPr lang="en-US" b="1">
                <a:solidFill>
                  <a:schemeClr val="accent1"/>
                </a:solidFill>
              </a:rPr>
              <a:t>New MOU – </a:t>
            </a:r>
            <a:r>
              <a:rPr lang="en-US">
                <a:solidFill>
                  <a:schemeClr val="accent1"/>
                </a:solidFill>
              </a:rPr>
              <a:t>RN Multi Site Float Pool </a:t>
            </a:r>
            <a:endParaRPr lang="en-US" b="1">
              <a:solidFill>
                <a:schemeClr val="accent1"/>
              </a:solidFill>
            </a:endParaRPr>
          </a:p>
          <a:p>
            <a:r>
              <a:rPr lang="en-US" b="1">
                <a:solidFill>
                  <a:schemeClr val="accent1"/>
                </a:solidFill>
              </a:rPr>
              <a:t>New MOU – </a:t>
            </a:r>
            <a:r>
              <a:rPr lang="en-US">
                <a:solidFill>
                  <a:schemeClr val="accent1"/>
                </a:solidFill>
              </a:rPr>
              <a:t>EP CVRT &amp; Special Procedures Nurse in MFSH EP Lab</a:t>
            </a:r>
          </a:p>
          <a:p>
            <a:r>
              <a:rPr lang="en-US" b="1">
                <a:solidFill>
                  <a:schemeClr val="accent1"/>
                </a:solidFill>
              </a:rPr>
              <a:t>New MOU – </a:t>
            </a:r>
            <a:r>
              <a:rPr lang="en-US">
                <a:solidFill>
                  <a:schemeClr val="accent1"/>
                </a:solidFill>
              </a:rPr>
              <a:t>Multi-Site Electro Neuro Diagnostic Technologist</a:t>
            </a:r>
            <a:endParaRPr lang="en-US" b="1">
              <a:solidFill>
                <a:schemeClr val="accent1"/>
              </a:solidFill>
            </a:endParaRPr>
          </a:p>
          <a:p>
            <a:r>
              <a:rPr lang="en-US" b="1">
                <a:solidFill>
                  <a:schemeClr val="accent1"/>
                </a:solidFill>
              </a:rPr>
              <a:t>New MOU – </a:t>
            </a:r>
            <a:r>
              <a:rPr lang="en-US">
                <a:solidFill>
                  <a:schemeClr val="accent1"/>
                </a:solidFill>
              </a:rPr>
              <a:t>Remote Work Agreement – updated with current titles</a:t>
            </a:r>
            <a:endParaRPr lang="en-US" b="1">
              <a:solidFill>
                <a:schemeClr val="accent1"/>
              </a:solidFill>
            </a:endParaRPr>
          </a:p>
          <a:p>
            <a:r>
              <a:rPr lang="en-US" b="1">
                <a:solidFill>
                  <a:schemeClr val="accent1"/>
                </a:solidFill>
              </a:rPr>
              <a:t>New Side Letter - </a:t>
            </a:r>
            <a:r>
              <a:rPr lang="en-US">
                <a:solidFill>
                  <a:schemeClr val="accent1"/>
                </a:solidFill>
              </a:rPr>
              <a:t>Employees working 16 hours in a 24 hour period </a:t>
            </a:r>
            <a:r>
              <a:rPr lang="en-US" b="1">
                <a:solidFill>
                  <a:schemeClr val="accent1"/>
                </a:solidFill>
              </a:rPr>
              <a:t>within 120 after ratification </a:t>
            </a:r>
          </a:p>
          <a:p>
            <a:r>
              <a:rPr lang="en-US" b="1">
                <a:solidFill>
                  <a:schemeClr val="accent1"/>
                </a:solidFill>
              </a:rPr>
              <a:t>New Side Letter - </a:t>
            </a:r>
            <a:r>
              <a:rPr lang="en-US">
                <a:solidFill>
                  <a:schemeClr val="accent1"/>
                </a:solidFill>
              </a:rPr>
              <a:t>Kaleida Health System On-Call Analysis &amp; Utilization- the parties </a:t>
            </a:r>
            <a:r>
              <a:rPr lang="en-US" b="1">
                <a:solidFill>
                  <a:schemeClr val="accent1"/>
                </a:solidFill>
              </a:rPr>
              <a:t>agree to meet 90 days after ratification </a:t>
            </a:r>
          </a:p>
          <a:p>
            <a:r>
              <a:rPr lang="en-US" b="1">
                <a:solidFill>
                  <a:schemeClr val="accent1"/>
                </a:solidFill>
              </a:rPr>
              <a:t>New Side Letter - </a:t>
            </a:r>
            <a:r>
              <a:rPr lang="en-US">
                <a:solidFill>
                  <a:schemeClr val="accent1"/>
                </a:solidFill>
              </a:rPr>
              <a:t>Conversion of Certain OCH MA Positions to Behavioral Health Technician</a:t>
            </a:r>
          </a:p>
          <a:p>
            <a:r>
              <a:rPr lang="en-US" b="1">
                <a:solidFill>
                  <a:schemeClr val="accent1"/>
                </a:solidFill>
              </a:rPr>
              <a:t>New Side Letter-  </a:t>
            </a:r>
            <a:r>
              <a:rPr lang="en-US">
                <a:solidFill>
                  <a:schemeClr val="accent1"/>
                </a:solidFill>
              </a:rPr>
              <a:t>Multi Site Float Pool Infusion Center</a:t>
            </a:r>
            <a:r>
              <a:rPr lang="en-US" b="1">
                <a:solidFill>
                  <a:schemeClr val="accent1"/>
                </a:solidFill>
              </a:rPr>
              <a:t> - must meet within 30 days of ratification </a:t>
            </a:r>
          </a:p>
          <a:p>
            <a:endParaRPr lang="en-US"/>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48</a:t>
            </a:fld>
            <a:endParaRPr lang="en-US"/>
          </a:p>
        </p:txBody>
      </p:sp>
      <p:sp>
        <p:nvSpPr>
          <p:cNvPr id="8" name="Title 1"/>
          <p:cNvSpPr txBox="1">
            <a:spLocks/>
          </p:cNvSpPr>
          <p:nvPr/>
        </p:nvSpPr>
        <p:spPr>
          <a:xfrm>
            <a:off x="813954" y="426914"/>
            <a:ext cx="10539846" cy="1167819"/>
          </a:xfrm>
          <a:prstGeom prst="rect">
            <a:avLst/>
          </a:prstGeom>
          <a:solidFill>
            <a:schemeClr val="accent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a:solidFill>
                  <a:schemeClr val="bg1"/>
                </a:solidFill>
              </a:rPr>
              <a:t>Work Rules and Staffing - Miscellaneous</a:t>
            </a:r>
          </a:p>
        </p:txBody>
      </p:sp>
      <p:sp>
        <p:nvSpPr>
          <p:cNvPr id="9" name="Rectangle 8"/>
          <p:cNvSpPr/>
          <p:nvPr/>
        </p:nvSpPr>
        <p:spPr>
          <a:xfrm>
            <a:off x="730827" y="274228"/>
            <a:ext cx="10515600" cy="11804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9582125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30113"/>
            <a:ext cx="10515600" cy="1325563"/>
          </a:xfrm>
        </p:spPr>
        <p:txBody>
          <a:bodyPr>
            <a:noAutofit/>
          </a:bodyPr>
          <a:lstStyle/>
          <a:p>
            <a:r>
              <a:rPr lang="en-US" sz="5400" b="1">
                <a:solidFill>
                  <a:schemeClr val="accent1"/>
                </a:solidFill>
              </a:rPr>
              <a:t>Wages, Benefits and Upgrades</a:t>
            </a:r>
          </a:p>
        </p:txBody>
      </p:sp>
      <p:sp>
        <p:nvSpPr>
          <p:cNvPr id="3" name="Slide Number Placeholder 2"/>
          <p:cNvSpPr>
            <a:spLocks noGrp="1"/>
          </p:cNvSpPr>
          <p:nvPr>
            <p:ph type="sldNum" sz="quarter" idx="12"/>
          </p:nvPr>
        </p:nvSpPr>
        <p:spPr/>
        <p:txBody>
          <a:bodyPr/>
          <a:lstStyle/>
          <a:p>
            <a:fld id="{E5803530-6EF4-B34E-9811-88B18485BB25}" type="slidenum">
              <a:rPr lang="en-US" smtClean="0"/>
              <a:t>49</a:t>
            </a:fld>
            <a:endParaRPr lang="en-US"/>
          </a:p>
        </p:txBody>
      </p:sp>
    </p:spTree>
    <p:extLst>
      <p:ext uri="{BB962C8B-B14F-4D97-AF65-F5344CB8AC3E}">
        <p14:creationId xmlns:p14="http://schemas.microsoft.com/office/powerpoint/2010/main" val="1122727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00B79-44BB-4D5F-B51D-2270A854D77A}"/>
              </a:ext>
            </a:extLst>
          </p:cNvPr>
          <p:cNvSpPr>
            <a:spLocks noGrp="1"/>
          </p:cNvSpPr>
          <p:nvPr>
            <p:ph type="title"/>
          </p:nvPr>
        </p:nvSpPr>
        <p:spPr>
          <a:xfrm>
            <a:off x="915637" y="347786"/>
            <a:ext cx="10515600" cy="1022588"/>
          </a:xfrm>
        </p:spPr>
        <p:txBody>
          <a:bodyPr>
            <a:noAutofit/>
          </a:bodyPr>
          <a:lstStyle/>
          <a:p>
            <a:r>
              <a:rPr lang="en-US" sz="4000" b="1">
                <a:solidFill>
                  <a:schemeClr val="accent1"/>
                </a:solidFill>
              </a:rPr>
              <a:t>2025 Contract info/Changes Continued</a:t>
            </a:r>
            <a:endParaRPr lang="en-US" sz="4000">
              <a:solidFill>
                <a:schemeClr val="accent1"/>
              </a:solidFill>
            </a:endParaRPr>
          </a:p>
        </p:txBody>
      </p:sp>
      <p:sp>
        <p:nvSpPr>
          <p:cNvPr id="5" name="Slide Number Placeholder 4">
            <a:extLst>
              <a:ext uri="{FF2B5EF4-FFF2-40B4-BE49-F238E27FC236}">
                <a16:creationId xmlns:a16="http://schemas.microsoft.com/office/drawing/2014/main" id="{CDF3C1EE-D9A0-406A-9A3A-75C82527E0DC}"/>
              </a:ext>
            </a:extLst>
          </p:cNvPr>
          <p:cNvSpPr>
            <a:spLocks noGrp="1"/>
          </p:cNvSpPr>
          <p:nvPr>
            <p:ph type="sldNum" sz="quarter" idx="12"/>
          </p:nvPr>
        </p:nvSpPr>
        <p:spPr/>
        <p:txBody>
          <a:bodyPr/>
          <a:lstStyle/>
          <a:p>
            <a:fld id="{82EE24B5-652C-4DB5-B7C3-B5BBEC1280B1}" type="slidenum">
              <a:rPr lang="en-US" smtClean="0"/>
              <a:t>5</a:t>
            </a:fld>
            <a:endParaRPr lang="en-US"/>
          </a:p>
        </p:txBody>
      </p:sp>
      <p:sp>
        <p:nvSpPr>
          <p:cNvPr id="11" name="object 5" descr="Beige rectangle">
            <a:extLst>
              <a:ext uri="{FF2B5EF4-FFF2-40B4-BE49-F238E27FC236}">
                <a16:creationId xmlns:a16="http://schemas.microsoft.com/office/drawing/2014/main" id="{B07BA1F9-2C19-4C07-B29B-18B9FBCC4755}"/>
              </a:ext>
            </a:extLst>
          </p:cNvPr>
          <p:cNvSpPr/>
          <p:nvPr/>
        </p:nvSpPr>
        <p:spPr>
          <a:xfrm>
            <a:off x="1196192" y="1370374"/>
            <a:ext cx="4837463" cy="57601"/>
          </a:xfrm>
          <a:custGeom>
            <a:avLst/>
            <a:gdLst/>
            <a:ahLst/>
            <a:cxnLst/>
            <a:rect l="l" t="t" r="r" b="b"/>
            <a:pathLst>
              <a:path w="3931920">
                <a:moveTo>
                  <a:pt x="0" y="0"/>
                </a:moveTo>
                <a:lnTo>
                  <a:pt x="3931920" y="0"/>
                </a:lnTo>
              </a:path>
            </a:pathLst>
          </a:custGeom>
          <a:ln w="54864">
            <a:solidFill>
              <a:schemeClr val="accent1"/>
            </a:solidFill>
          </a:ln>
        </p:spPr>
        <p:txBody>
          <a:bodyPr wrap="square" lIns="0" tIns="0" rIns="0" bIns="0" rtlCol="0"/>
          <a:lstStyle/>
          <a:p>
            <a:endParaRPr lang="en-US"/>
          </a:p>
        </p:txBody>
      </p:sp>
      <p:sp>
        <p:nvSpPr>
          <p:cNvPr id="3" name="TextBox 2"/>
          <p:cNvSpPr txBox="1"/>
          <p:nvPr/>
        </p:nvSpPr>
        <p:spPr>
          <a:xfrm>
            <a:off x="915637" y="2351749"/>
            <a:ext cx="1835889" cy="1138773"/>
          </a:xfrm>
          <a:prstGeom prst="rect">
            <a:avLst/>
          </a:prstGeom>
          <a:noFill/>
        </p:spPr>
        <p:txBody>
          <a:bodyPr wrap="square" rtlCol="0">
            <a:spAutoFit/>
          </a:bodyPr>
          <a:lstStyle/>
          <a:p>
            <a:pPr algn="ctr" fontAlgn="t"/>
            <a:r>
              <a:rPr lang="en-US" sz="3200" b="1">
                <a:solidFill>
                  <a:schemeClr val="accent1"/>
                </a:solidFill>
              </a:rPr>
              <a:t>3%</a:t>
            </a:r>
            <a:endParaRPr lang="en-US" sz="3200">
              <a:solidFill>
                <a:schemeClr val="accent1"/>
              </a:solidFill>
            </a:endParaRPr>
          </a:p>
          <a:p>
            <a:pPr algn="ctr"/>
            <a:r>
              <a:rPr lang="en-US">
                <a:solidFill>
                  <a:schemeClr val="accent1"/>
                </a:solidFill>
              </a:rPr>
              <a:t>Increase in the 1</a:t>
            </a:r>
            <a:r>
              <a:rPr lang="en-US" baseline="30000">
                <a:solidFill>
                  <a:schemeClr val="accent1"/>
                </a:solidFill>
              </a:rPr>
              <a:t>st</a:t>
            </a:r>
            <a:r>
              <a:rPr lang="en-US">
                <a:solidFill>
                  <a:schemeClr val="accent1"/>
                </a:solidFill>
              </a:rPr>
              <a:t> year</a:t>
            </a:r>
          </a:p>
        </p:txBody>
      </p:sp>
      <p:cxnSp>
        <p:nvCxnSpPr>
          <p:cNvPr id="15" name="Straight Connector 14" descr="Line">
            <a:extLst>
              <a:ext uri="{FF2B5EF4-FFF2-40B4-BE49-F238E27FC236}">
                <a16:creationId xmlns:a16="http://schemas.microsoft.com/office/drawing/2014/main" id="{4C3F4FC5-0C01-4592-9483-D476EA2BDF93}"/>
              </a:ext>
            </a:extLst>
          </p:cNvPr>
          <p:cNvCxnSpPr/>
          <p:nvPr/>
        </p:nvCxnSpPr>
        <p:spPr>
          <a:xfrm>
            <a:off x="2752726" y="2480533"/>
            <a:ext cx="0" cy="1602859"/>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2869467" y="2342307"/>
            <a:ext cx="1908060" cy="1138773"/>
          </a:xfrm>
          <a:prstGeom prst="rect">
            <a:avLst/>
          </a:prstGeom>
          <a:noFill/>
        </p:spPr>
        <p:txBody>
          <a:bodyPr wrap="square" rtlCol="0">
            <a:spAutoFit/>
          </a:bodyPr>
          <a:lstStyle/>
          <a:p>
            <a:pPr algn="ctr" fontAlgn="t"/>
            <a:r>
              <a:rPr lang="en-US" sz="3200" b="1">
                <a:solidFill>
                  <a:schemeClr val="accent1"/>
                </a:solidFill>
              </a:rPr>
              <a:t>3%</a:t>
            </a:r>
            <a:endParaRPr lang="en-US" sz="3200">
              <a:solidFill>
                <a:schemeClr val="accent1"/>
              </a:solidFill>
            </a:endParaRPr>
          </a:p>
          <a:p>
            <a:pPr lvl="0" algn="ctr">
              <a:defRPr/>
            </a:pPr>
            <a:r>
              <a:rPr lang="en-US">
                <a:solidFill>
                  <a:schemeClr val="accent1"/>
                </a:solidFill>
              </a:rPr>
              <a:t>Increase in the 2</a:t>
            </a:r>
            <a:r>
              <a:rPr lang="en-US" baseline="30000">
                <a:solidFill>
                  <a:schemeClr val="accent1"/>
                </a:solidFill>
              </a:rPr>
              <a:t>nd</a:t>
            </a:r>
            <a:r>
              <a:rPr lang="en-US">
                <a:solidFill>
                  <a:schemeClr val="accent1"/>
                </a:solidFill>
              </a:rPr>
              <a:t> year</a:t>
            </a:r>
          </a:p>
        </p:txBody>
      </p:sp>
      <p:cxnSp>
        <p:nvCxnSpPr>
          <p:cNvPr id="19" name="Straight Connector 18" descr="Line">
            <a:extLst>
              <a:ext uri="{FF2B5EF4-FFF2-40B4-BE49-F238E27FC236}">
                <a16:creationId xmlns:a16="http://schemas.microsoft.com/office/drawing/2014/main" id="{4C3F4FC5-0C01-4592-9483-D476EA2BDF93}"/>
              </a:ext>
            </a:extLst>
          </p:cNvPr>
          <p:cNvCxnSpPr/>
          <p:nvPr/>
        </p:nvCxnSpPr>
        <p:spPr>
          <a:xfrm>
            <a:off x="4738613" y="2480533"/>
            <a:ext cx="0" cy="1602859"/>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4857642" y="2351749"/>
            <a:ext cx="1751292" cy="1138773"/>
          </a:xfrm>
          <a:prstGeom prst="rect">
            <a:avLst/>
          </a:prstGeom>
          <a:noFill/>
        </p:spPr>
        <p:txBody>
          <a:bodyPr wrap="square" rtlCol="0">
            <a:spAutoFit/>
          </a:bodyPr>
          <a:lstStyle/>
          <a:p>
            <a:pPr algn="ctr" fontAlgn="t"/>
            <a:r>
              <a:rPr lang="en-US" sz="3200" b="1">
                <a:solidFill>
                  <a:schemeClr val="accent1"/>
                </a:solidFill>
              </a:rPr>
              <a:t>4%</a:t>
            </a:r>
            <a:endParaRPr lang="en-US" sz="3200">
              <a:solidFill>
                <a:schemeClr val="accent1"/>
              </a:solidFill>
            </a:endParaRPr>
          </a:p>
          <a:p>
            <a:pPr algn="ctr"/>
            <a:r>
              <a:rPr lang="en-US">
                <a:solidFill>
                  <a:schemeClr val="accent1"/>
                </a:solidFill>
              </a:rPr>
              <a:t>Increase in the 3</a:t>
            </a:r>
            <a:r>
              <a:rPr lang="en-US" baseline="30000">
                <a:solidFill>
                  <a:schemeClr val="accent1"/>
                </a:solidFill>
              </a:rPr>
              <a:t>rd</a:t>
            </a:r>
            <a:r>
              <a:rPr lang="en-US">
                <a:solidFill>
                  <a:schemeClr val="accent1"/>
                </a:solidFill>
              </a:rPr>
              <a:t> year</a:t>
            </a:r>
          </a:p>
        </p:txBody>
      </p:sp>
      <p:cxnSp>
        <p:nvCxnSpPr>
          <p:cNvPr id="21" name="Straight Connector 20" descr="Line">
            <a:extLst>
              <a:ext uri="{FF2B5EF4-FFF2-40B4-BE49-F238E27FC236}">
                <a16:creationId xmlns:a16="http://schemas.microsoft.com/office/drawing/2014/main" id="{4C3F4FC5-0C01-4592-9483-D476EA2BDF93}"/>
              </a:ext>
            </a:extLst>
          </p:cNvPr>
          <p:cNvCxnSpPr/>
          <p:nvPr/>
        </p:nvCxnSpPr>
        <p:spPr>
          <a:xfrm>
            <a:off x="6568932" y="2481883"/>
            <a:ext cx="0" cy="1602859"/>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6724500" y="2320696"/>
            <a:ext cx="1965256" cy="1138773"/>
          </a:xfrm>
          <a:prstGeom prst="rect">
            <a:avLst/>
          </a:prstGeom>
          <a:noFill/>
        </p:spPr>
        <p:txBody>
          <a:bodyPr wrap="square" rtlCol="0">
            <a:spAutoFit/>
          </a:bodyPr>
          <a:lstStyle/>
          <a:p>
            <a:pPr algn="ctr" fontAlgn="t"/>
            <a:r>
              <a:rPr lang="en-US" sz="3200" b="1">
                <a:solidFill>
                  <a:schemeClr val="accent1"/>
                </a:solidFill>
              </a:rPr>
              <a:t>1/1/2028</a:t>
            </a:r>
            <a:endParaRPr lang="en-US" sz="3200">
              <a:solidFill>
                <a:schemeClr val="accent1"/>
              </a:solidFill>
            </a:endParaRPr>
          </a:p>
          <a:p>
            <a:pPr algn="ctr"/>
            <a:r>
              <a:rPr lang="en-US" i="1">
                <a:solidFill>
                  <a:schemeClr val="accent1"/>
                </a:solidFill>
              </a:rPr>
              <a:t>25</a:t>
            </a:r>
            <a:r>
              <a:rPr lang="en-US" i="1" baseline="30000">
                <a:solidFill>
                  <a:schemeClr val="accent1"/>
                </a:solidFill>
              </a:rPr>
              <a:t>th</a:t>
            </a:r>
            <a:r>
              <a:rPr lang="en-US" i="1">
                <a:solidFill>
                  <a:schemeClr val="accent1"/>
                </a:solidFill>
              </a:rPr>
              <a:t> year step is added</a:t>
            </a:r>
            <a:endParaRPr lang="en-US">
              <a:solidFill>
                <a:schemeClr val="accent1"/>
              </a:solidFill>
            </a:endParaRPr>
          </a:p>
        </p:txBody>
      </p:sp>
      <p:sp>
        <p:nvSpPr>
          <p:cNvPr id="4" name="TextBox 3"/>
          <p:cNvSpPr txBox="1"/>
          <p:nvPr/>
        </p:nvSpPr>
        <p:spPr>
          <a:xfrm>
            <a:off x="2638666" y="4615522"/>
            <a:ext cx="7069541" cy="584775"/>
          </a:xfrm>
          <a:prstGeom prst="rect">
            <a:avLst/>
          </a:prstGeom>
          <a:noFill/>
        </p:spPr>
        <p:txBody>
          <a:bodyPr wrap="square" rtlCol="0">
            <a:spAutoFit/>
          </a:bodyPr>
          <a:lstStyle/>
          <a:p>
            <a:r>
              <a:rPr lang="en-US" sz="3200">
                <a:solidFill>
                  <a:schemeClr val="accent1"/>
                </a:solidFill>
              </a:rPr>
              <a:t>Ratification Date –7/24/2025</a:t>
            </a:r>
          </a:p>
        </p:txBody>
      </p:sp>
      <p:sp>
        <p:nvSpPr>
          <p:cNvPr id="24" name="TextBox 23"/>
          <p:cNvSpPr txBox="1"/>
          <p:nvPr/>
        </p:nvSpPr>
        <p:spPr>
          <a:xfrm>
            <a:off x="8805322" y="2320696"/>
            <a:ext cx="1751292" cy="1138773"/>
          </a:xfrm>
          <a:prstGeom prst="rect">
            <a:avLst/>
          </a:prstGeom>
          <a:noFill/>
        </p:spPr>
        <p:txBody>
          <a:bodyPr wrap="square" rtlCol="0">
            <a:spAutoFit/>
          </a:bodyPr>
          <a:lstStyle/>
          <a:p>
            <a:pPr algn="ctr" fontAlgn="t"/>
            <a:r>
              <a:rPr lang="en-US" sz="3200" b="1">
                <a:solidFill>
                  <a:schemeClr val="accent1"/>
                </a:solidFill>
              </a:rPr>
              <a:t>24</a:t>
            </a:r>
            <a:endParaRPr lang="en-US" sz="3200">
              <a:solidFill>
                <a:schemeClr val="accent1"/>
              </a:solidFill>
            </a:endParaRPr>
          </a:p>
          <a:p>
            <a:pPr algn="ctr"/>
            <a:r>
              <a:rPr lang="en-US" i="1">
                <a:solidFill>
                  <a:schemeClr val="accent1"/>
                </a:solidFill>
              </a:rPr>
              <a:t>Upgrades</a:t>
            </a:r>
            <a:endParaRPr lang="en-US">
              <a:solidFill>
                <a:schemeClr val="accent1"/>
              </a:solidFill>
            </a:endParaRPr>
          </a:p>
          <a:p>
            <a:endParaRPr lang="en-US">
              <a:solidFill>
                <a:schemeClr val="accent1"/>
              </a:solidFill>
            </a:endParaRPr>
          </a:p>
        </p:txBody>
      </p:sp>
    </p:spTree>
    <p:extLst>
      <p:ext uri="{BB962C8B-B14F-4D97-AF65-F5344CB8AC3E}">
        <p14:creationId xmlns:p14="http://schemas.microsoft.com/office/powerpoint/2010/main" val="203852895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fade">
                                      <p:cBhvr>
                                        <p:cTn id="11" dur="1000"/>
                                        <p:tgtEl>
                                          <p:spTgt spid="15"/>
                                        </p:tgtEl>
                                      </p:cBhvr>
                                    </p:animEffect>
                                  </p:childTnLst>
                                </p:cTn>
                              </p:par>
                            </p:childTnLst>
                          </p:cTn>
                        </p:par>
                        <p:par>
                          <p:cTn id="12" fill="hold">
                            <p:stCondLst>
                              <p:cond delay="3000"/>
                            </p:stCondLst>
                            <p:childTnLst>
                              <p:par>
                                <p:cTn id="13" presetID="10" presetClass="entr" presetSubtype="0" fill="hold" grpId="0" nodeType="afterEffect">
                                  <p:stCondLst>
                                    <p:cond delay="1000"/>
                                  </p:stCondLst>
                                  <p:childTnLst>
                                    <p:set>
                                      <p:cBhvr>
                                        <p:cTn id="14" dur="1" fill="hold">
                                          <p:stCondLst>
                                            <p:cond delay="0"/>
                                          </p:stCondLst>
                                        </p:cTn>
                                        <p:tgtEl>
                                          <p:spTgt spid="18"/>
                                        </p:tgtEl>
                                        <p:attrNameLst>
                                          <p:attrName>style.visibility</p:attrName>
                                        </p:attrNameLst>
                                      </p:cBhvr>
                                      <p:to>
                                        <p:strVal val="visible"/>
                                      </p:to>
                                    </p:set>
                                    <p:animEffect transition="in" filter="fade">
                                      <p:cBhvr>
                                        <p:cTn id="15" dur="1000"/>
                                        <p:tgtEl>
                                          <p:spTgt spid="18"/>
                                        </p:tgtEl>
                                      </p:cBhvr>
                                    </p:animEffect>
                                  </p:childTnLst>
                                </p:cTn>
                              </p:par>
                            </p:childTnLst>
                          </p:cTn>
                        </p:par>
                        <p:par>
                          <p:cTn id="16" fill="hold">
                            <p:stCondLst>
                              <p:cond delay="5000"/>
                            </p:stCondLst>
                            <p:childTnLst>
                              <p:par>
                                <p:cTn id="17" presetID="10" presetClass="entr" presetSubtype="0" fill="hold" nodeType="after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fade">
                                      <p:cBhvr>
                                        <p:cTn id="19" dur="1000"/>
                                        <p:tgtEl>
                                          <p:spTgt spid="19"/>
                                        </p:tgtEl>
                                      </p:cBhvr>
                                    </p:animEffect>
                                  </p:childTnLst>
                                </p:cTn>
                              </p:par>
                            </p:childTnLst>
                          </p:cTn>
                        </p:par>
                        <p:par>
                          <p:cTn id="20" fill="hold">
                            <p:stCondLst>
                              <p:cond delay="6000"/>
                            </p:stCondLst>
                            <p:childTnLst>
                              <p:par>
                                <p:cTn id="21" presetID="10" presetClass="entr" presetSubtype="0" fill="hold" grpId="0" nodeType="afterEffect">
                                  <p:stCondLst>
                                    <p:cond delay="1000"/>
                                  </p:stCondLst>
                                  <p:childTnLst>
                                    <p:set>
                                      <p:cBhvr>
                                        <p:cTn id="22" dur="1" fill="hold">
                                          <p:stCondLst>
                                            <p:cond delay="0"/>
                                          </p:stCondLst>
                                        </p:cTn>
                                        <p:tgtEl>
                                          <p:spTgt spid="20"/>
                                        </p:tgtEl>
                                        <p:attrNameLst>
                                          <p:attrName>style.visibility</p:attrName>
                                        </p:attrNameLst>
                                      </p:cBhvr>
                                      <p:to>
                                        <p:strVal val="visible"/>
                                      </p:to>
                                    </p:set>
                                    <p:animEffect transition="in" filter="fade">
                                      <p:cBhvr>
                                        <p:cTn id="23" dur="1000"/>
                                        <p:tgtEl>
                                          <p:spTgt spid="20"/>
                                        </p:tgtEl>
                                      </p:cBhvr>
                                    </p:animEffect>
                                  </p:childTnLst>
                                </p:cTn>
                              </p:par>
                            </p:childTnLst>
                          </p:cTn>
                        </p:par>
                        <p:par>
                          <p:cTn id="24" fill="hold">
                            <p:stCondLst>
                              <p:cond delay="8000"/>
                            </p:stCondLst>
                            <p:childTnLst>
                              <p:par>
                                <p:cTn id="25" presetID="10" presetClass="entr" presetSubtype="0" fill="hold" nodeType="after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1000"/>
                                        <p:tgtEl>
                                          <p:spTgt spid="21"/>
                                        </p:tgtEl>
                                      </p:cBhvr>
                                    </p:animEffect>
                                  </p:childTnLst>
                                </p:cTn>
                              </p:par>
                            </p:childTnLst>
                          </p:cTn>
                        </p:par>
                        <p:par>
                          <p:cTn id="28" fill="hold">
                            <p:stCondLst>
                              <p:cond delay="9000"/>
                            </p:stCondLst>
                            <p:childTnLst>
                              <p:par>
                                <p:cTn id="29" presetID="10" presetClass="entr" presetSubtype="0" fill="hold" grpId="0" nodeType="afterEffect">
                                  <p:stCondLst>
                                    <p:cond delay="1000"/>
                                  </p:stCondLst>
                                  <p:childTnLst>
                                    <p:set>
                                      <p:cBhvr>
                                        <p:cTn id="30" dur="1" fill="hold">
                                          <p:stCondLst>
                                            <p:cond delay="0"/>
                                          </p:stCondLst>
                                        </p:cTn>
                                        <p:tgtEl>
                                          <p:spTgt spid="22"/>
                                        </p:tgtEl>
                                        <p:attrNameLst>
                                          <p:attrName>style.visibility</p:attrName>
                                        </p:attrNameLst>
                                      </p:cBhvr>
                                      <p:to>
                                        <p:strVal val="visible"/>
                                      </p:to>
                                    </p:set>
                                    <p:animEffect transition="in" filter="fade">
                                      <p:cBhvr>
                                        <p:cTn id="31" dur="1000"/>
                                        <p:tgtEl>
                                          <p:spTgt spid="22"/>
                                        </p:tgtEl>
                                      </p:cBhvr>
                                    </p:animEffect>
                                  </p:childTnLst>
                                </p:cTn>
                              </p:par>
                            </p:childTnLst>
                          </p:cTn>
                        </p:par>
                        <p:par>
                          <p:cTn id="32" fill="hold">
                            <p:stCondLst>
                              <p:cond delay="11000"/>
                            </p:stCondLst>
                            <p:childTnLst>
                              <p:par>
                                <p:cTn id="33" presetID="10" presetClass="entr" presetSubtype="0" fill="hold" grpId="0" nodeType="after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1000"/>
                                        <p:tgtEl>
                                          <p:spTgt spid="4"/>
                                        </p:tgtEl>
                                      </p:cBhvr>
                                    </p:animEffect>
                                  </p:childTnLst>
                                </p:cTn>
                              </p:par>
                            </p:childTnLst>
                          </p:cTn>
                        </p:par>
                        <p:par>
                          <p:cTn id="36" fill="hold">
                            <p:stCondLst>
                              <p:cond delay="12000"/>
                            </p:stCondLst>
                            <p:childTnLst>
                              <p:par>
                                <p:cTn id="37" presetID="10" presetClass="entr" presetSubtype="0" fill="hold" grpId="0" nodeType="afterEffect">
                                  <p:stCondLst>
                                    <p:cond delay="1000"/>
                                  </p:stCondLst>
                                  <p:childTnLst>
                                    <p:set>
                                      <p:cBhvr>
                                        <p:cTn id="38" dur="1" fill="hold">
                                          <p:stCondLst>
                                            <p:cond delay="0"/>
                                          </p:stCondLst>
                                        </p:cTn>
                                        <p:tgtEl>
                                          <p:spTgt spid="24"/>
                                        </p:tgtEl>
                                        <p:attrNameLst>
                                          <p:attrName>style.visibility</p:attrName>
                                        </p:attrNameLst>
                                      </p:cBhvr>
                                      <p:to>
                                        <p:strVal val="visible"/>
                                      </p:to>
                                    </p:set>
                                    <p:animEffect transition="in" filter="fade">
                                      <p:cBhvr>
                                        <p:cTn id="39"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8" grpId="0"/>
      <p:bldP spid="20" grpId="0"/>
      <p:bldP spid="22" grpId="0"/>
      <p:bldP spid="4" grpId="0"/>
      <p:bldP spid="24"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30827" y="265279"/>
            <a:ext cx="10515600" cy="875637"/>
          </a:xfrm>
        </p:spPr>
        <p:txBody>
          <a:bodyPr/>
          <a:lstStyle/>
          <a:p>
            <a:endParaRPr lang="en-US"/>
          </a:p>
        </p:txBody>
      </p:sp>
      <p:sp>
        <p:nvSpPr>
          <p:cNvPr id="3" name="Content Placeholder 2"/>
          <p:cNvSpPr>
            <a:spLocks noGrp="1"/>
          </p:cNvSpPr>
          <p:nvPr>
            <p:ph idx="1"/>
          </p:nvPr>
        </p:nvSpPr>
        <p:spPr>
          <a:xfrm>
            <a:off x="838200" y="1302552"/>
            <a:ext cx="10515600" cy="5737345"/>
          </a:xfrm>
        </p:spPr>
        <p:txBody>
          <a:bodyPr>
            <a:normAutofit fontScale="25000" lnSpcReduction="20000"/>
          </a:bodyPr>
          <a:lstStyle/>
          <a:p>
            <a:r>
              <a:rPr lang="en-US" sz="7200">
                <a:solidFill>
                  <a:schemeClr val="accent1"/>
                </a:solidFill>
              </a:rPr>
              <a:t>Article 21- On Call Pay </a:t>
            </a:r>
          </a:p>
          <a:p>
            <a:r>
              <a:rPr lang="en-US" sz="7200">
                <a:solidFill>
                  <a:schemeClr val="accent1"/>
                </a:solidFill>
              </a:rPr>
              <a:t>Article 25- Overtime 	</a:t>
            </a:r>
          </a:p>
          <a:p>
            <a:r>
              <a:rPr lang="en-US" sz="7200">
                <a:solidFill>
                  <a:schemeClr val="accent1"/>
                </a:solidFill>
              </a:rPr>
              <a:t>Article 29 – Medical and Prescription Drug Benefits</a:t>
            </a:r>
          </a:p>
          <a:p>
            <a:r>
              <a:rPr lang="en-US" sz="7200">
                <a:solidFill>
                  <a:schemeClr val="accent1"/>
                </a:solidFill>
              </a:rPr>
              <a:t>Article 31 – Hospital Discounts- no substantive changes – clean up only </a:t>
            </a:r>
          </a:p>
          <a:p>
            <a:r>
              <a:rPr lang="en-US" sz="7200">
                <a:solidFill>
                  <a:schemeClr val="accent1"/>
                </a:solidFill>
              </a:rPr>
              <a:t>Article 33- Retirement Plan</a:t>
            </a:r>
          </a:p>
          <a:p>
            <a:r>
              <a:rPr lang="en-US" sz="7200">
                <a:solidFill>
                  <a:schemeClr val="accent1"/>
                </a:solidFill>
              </a:rPr>
              <a:t>Article 35 – Leave of Absence </a:t>
            </a:r>
          </a:p>
          <a:p>
            <a:r>
              <a:rPr lang="en-US" sz="7200">
                <a:solidFill>
                  <a:schemeClr val="accent1"/>
                </a:solidFill>
              </a:rPr>
              <a:t>Article 39- Disability</a:t>
            </a:r>
          </a:p>
          <a:p>
            <a:r>
              <a:rPr lang="en-US" sz="7200">
                <a:solidFill>
                  <a:schemeClr val="accent1"/>
                </a:solidFill>
              </a:rPr>
              <a:t>Article 46- Nursing Preceptor Program</a:t>
            </a:r>
          </a:p>
          <a:p>
            <a:r>
              <a:rPr lang="en-US" sz="7200">
                <a:solidFill>
                  <a:schemeClr val="accent1"/>
                </a:solidFill>
              </a:rPr>
              <a:t>Article 47- Training Program </a:t>
            </a:r>
          </a:p>
          <a:p>
            <a:r>
              <a:rPr lang="en-US" sz="7200">
                <a:solidFill>
                  <a:schemeClr val="accent1"/>
                </a:solidFill>
              </a:rPr>
              <a:t>Article 106- Administration of the Americans with Disabilities Act</a:t>
            </a:r>
          </a:p>
          <a:p>
            <a:r>
              <a:rPr lang="en-US" sz="7200">
                <a:solidFill>
                  <a:schemeClr val="accent1"/>
                </a:solidFill>
              </a:rPr>
              <a:t>Article 109- Staffing Incentive Plan</a:t>
            </a:r>
          </a:p>
          <a:p>
            <a:r>
              <a:rPr lang="en-US" sz="7200">
                <a:solidFill>
                  <a:schemeClr val="accent1"/>
                </a:solidFill>
              </a:rPr>
              <a:t>Appendix A-F</a:t>
            </a:r>
          </a:p>
          <a:p>
            <a:r>
              <a:rPr lang="en-US" sz="7200">
                <a:solidFill>
                  <a:schemeClr val="accent1"/>
                </a:solidFill>
              </a:rPr>
              <a:t>MOU #7 – Maintenance Employees Allowances</a:t>
            </a:r>
          </a:p>
          <a:p>
            <a:r>
              <a:rPr lang="en-US" sz="7200">
                <a:solidFill>
                  <a:schemeClr val="accent1"/>
                </a:solidFill>
              </a:rPr>
              <a:t>LOI # 6 – Healthy Work Environment </a:t>
            </a:r>
          </a:p>
          <a:p>
            <a:endParaRPr lang="en-US"/>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50</a:t>
            </a:fld>
            <a:endParaRPr lang="en-US"/>
          </a:p>
        </p:txBody>
      </p:sp>
      <p:sp>
        <p:nvSpPr>
          <p:cNvPr id="7" name="Title 1"/>
          <p:cNvSpPr txBox="1">
            <a:spLocks/>
          </p:cNvSpPr>
          <p:nvPr/>
        </p:nvSpPr>
        <p:spPr>
          <a:xfrm>
            <a:off x="813954" y="426914"/>
            <a:ext cx="10539846" cy="875637"/>
          </a:xfrm>
          <a:prstGeom prst="rect">
            <a:avLst/>
          </a:prstGeom>
          <a:solidFill>
            <a:schemeClr val="accent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a:solidFill>
                  <a:schemeClr val="bg1"/>
                </a:solidFill>
              </a:rPr>
              <a:t>Wages, Benefits and Upgrades</a:t>
            </a:r>
          </a:p>
        </p:txBody>
      </p:sp>
      <p:sp>
        <p:nvSpPr>
          <p:cNvPr id="8" name="Rectangle 7"/>
          <p:cNvSpPr/>
          <p:nvPr/>
        </p:nvSpPr>
        <p:spPr>
          <a:xfrm>
            <a:off x="730827" y="274228"/>
            <a:ext cx="10515600" cy="8666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5464763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5"/>
          <p:cNvSpPr>
            <a:spLocks noGrp="1"/>
          </p:cNvSpPr>
          <p:nvPr>
            <p:ph type="title"/>
          </p:nvPr>
        </p:nvSpPr>
        <p:spPr>
          <a:xfrm>
            <a:off x="752379" y="607759"/>
            <a:ext cx="4121318" cy="1184564"/>
          </a:xfrm>
          <a:solidFill>
            <a:schemeClr val="accent1"/>
          </a:solidFill>
        </p:spPr>
        <p:txBody>
          <a:bodyPr>
            <a:normAutofit fontScale="90000"/>
          </a:bodyPr>
          <a:lstStyle/>
          <a:p>
            <a:r>
              <a:rPr lang="en-US" sz="2800" b="1">
                <a:solidFill>
                  <a:schemeClr val="bg1"/>
                </a:solidFill>
              </a:rPr>
              <a:t>Wages, Benefits and Upgrades Cont.</a:t>
            </a:r>
          </a:p>
        </p:txBody>
      </p:sp>
      <p:sp>
        <p:nvSpPr>
          <p:cNvPr id="6" name="Content Placeholder 5"/>
          <p:cNvSpPr>
            <a:spLocks noGrp="1"/>
          </p:cNvSpPr>
          <p:nvPr>
            <p:ph idx="1"/>
          </p:nvPr>
        </p:nvSpPr>
        <p:spPr>
          <a:xfrm>
            <a:off x="5183188" y="865761"/>
            <a:ext cx="6172200" cy="4995289"/>
          </a:xfrm>
        </p:spPr>
        <p:txBody>
          <a:bodyPr>
            <a:noAutofit/>
          </a:bodyPr>
          <a:lstStyle/>
          <a:p>
            <a:r>
              <a:rPr lang="en-US" sz="2600">
                <a:solidFill>
                  <a:schemeClr val="accent1"/>
                </a:solidFill>
              </a:rPr>
              <a:t>Sect. 1 cleaned up to add EE’s who carry a Phone, for the purpose of receiving a notification to report to work</a:t>
            </a:r>
          </a:p>
          <a:p>
            <a:r>
              <a:rPr lang="en-US" sz="2600">
                <a:solidFill>
                  <a:schemeClr val="accent1"/>
                </a:solidFill>
              </a:rPr>
              <a:t>Removed – the sentence requiring EE’s to remain at a single location</a:t>
            </a:r>
          </a:p>
          <a:p>
            <a:r>
              <a:rPr lang="en-US" sz="2600">
                <a:solidFill>
                  <a:schemeClr val="accent1"/>
                </a:solidFill>
              </a:rPr>
              <a:t>Sect. 5 – An EE will be considered “called-in” </a:t>
            </a:r>
          </a:p>
          <a:p>
            <a:r>
              <a:rPr lang="en-US" sz="2600">
                <a:solidFill>
                  <a:schemeClr val="accent1"/>
                </a:solidFill>
              </a:rPr>
              <a:t>b.) when the EE who works from </a:t>
            </a:r>
            <a:r>
              <a:rPr lang="en-US" sz="2600" b="1">
                <a:solidFill>
                  <a:schemeClr val="accent1"/>
                </a:solidFill>
              </a:rPr>
              <a:t>their</a:t>
            </a:r>
            <a:r>
              <a:rPr lang="en-US" sz="2600">
                <a:solidFill>
                  <a:schemeClr val="accent1"/>
                </a:solidFill>
              </a:rPr>
              <a:t> previous shift into </a:t>
            </a:r>
            <a:r>
              <a:rPr lang="en-US" sz="2600" b="1">
                <a:solidFill>
                  <a:schemeClr val="accent1"/>
                </a:solidFill>
              </a:rPr>
              <a:t>their</a:t>
            </a:r>
            <a:r>
              <a:rPr lang="en-US" sz="2600">
                <a:solidFill>
                  <a:schemeClr val="accent1"/>
                </a:solidFill>
              </a:rPr>
              <a:t> period of on-call</a:t>
            </a:r>
          </a:p>
        </p:txBody>
      </p:sp>
      <p:sp>
        <p:nvSpPr>
          <p:cNvPr id="7" name="Text Placeholder 6"/>
          <p:cNvSpPr>
            <a:spLocks noGrp="1"/>
          </p:cNvSpPr>
          <p:nvPr>
            <p:ph type="body" sz="half" idx="2"/>
          </p:nvPr>
        </p:nvSpPr>
        <p:spPr/>
        <p:txBody>
          <a:bodyPr>
            <a:normAutofit lnSpcReduction="10000"/>
          </a:bodyPr>
          <a:lstStyle/>
          <a:p>
            <a:endParaRPr lang="en-US" sz="2800" b="1" i="1"/>
          </a:p>
          <a:p>
            <a:endParaRPr lang="en-US" sz="2800" b="1" i="1"/>
          </a:p>
          <a:p>
            <a:r>
              <a:rPr lang="en-US" sz="2800" b="1" i="1">
                <a:solidFill>
                  <a:schemeClr val="accent1"/>
                </a:solidFill>
              </a:rPr>
              <a:t>Article 21 – On Call Pay</a:t>
            </a:r>
            <a:r>
              <a:rPr lang="en-US"/>
              <a:t>	</a:t>
            </a:r>
          </a:p>
        </p:txBody>
      </p:sp>
      <p:sp>
        <p:nvSpPr>
          <p:cNvPr id="4" name="Slide Number Placeholder 3"/>
          <p:cNvSpPr>
            <a:spLocks noGrp="1"/>
          </p:cNvSpPr>
          <p:nvPr>
            <p:ph type="sldNum" sz="quarter" idx="12"/>
          </p:nvPr>
        </p:nvSpPr>
        <p:spPr/>
        <p:txBody>
          <a:bodyPr/>
          <a:lstStyle/>
          <a:p>
            <a:fld id="{E5803530-6EF4-B34E-9811-88B18485BB25}" type="slidenum">
              <a:rPr lang="en-US" smtClean="0"/>
              <a:t>51</a:t>
            </a:fld>
            <a:endParaRPr lang="en-US"/>
          </a:p>
        </p:txBody>
      </p:sp>
      <p:sp>
        <p:nvSpPr>
          <p:cNvPr id="9" name="Rectangle 8"/>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5919578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5"/>
          <p:cNvSpPr>
            <a:spLocks noGrp="1"/>
          </p:cNvSpPr>
          <p:nvPr>
            <p:ph type="title"/>
          </p:nvPr>
        </p:nvSpPr>
        <p:spPr>
          <a:xfrm>
            <a:off x="752379" y="607759"/>
            <a:ext cx="4121318" cy="1184564"/>
          </a:xfrm>
          <a:solidFill>
            <a:schemeClr val="accent1"/>
          </a:solidFill>
        </p:spPr>
        <p:txBody>
          <a:bodyPr>
            <a:normAutofit fontScale="90000"/>
          </a:bodyPr>
          <a:lstStyle/>
          <a:p>
            <a:r>
              <a:rPr lang="en-US" sz="2800" b="1">
                <a:solidFill>
                  <a:schemeClr val="bg1"/>
                </a:solidFill>
              </a:rPr>
              <a:t>Wages, Benefits and Upgrades Cont.</a:t>
            </a:r>
          </a:p>
        </p:txBody>
      </p:sp>
      <p:sp>
        <p:nvSpPr>
          <p:cNvPr id="6" name="Content Placeholder 5"/>
          <p:cNvSpPr>
            <a:spLocks noGrp="1"/>
          </p:cNvSpPr>
          <p:nvPr>
            <p:ph idx="1"/>
          </p:nvPr>
        </p:nvSpPr>
        <p:spPr>
          <a:xfrm>
            <a:off x="5183188" y="865761"/>
            <a:ext cx="6172200" cy="4995289"/>
          </a:xfrm>
        </p:spPr>
        <p:txBody>
          <a:bodyPr>
            <a:noAutofit/>
          </a:bodyPr>
          <a:lstStyle/>
          <a:p>
            <a:endParaRPr lang="en-US" sz="2200">
              <a:solidFill>
                <a:schemeClr val="accent1"/>
              </a:solidFill>
            </a:endParaRPr>
          </a:p>
          <a:p>
            <a:r>
              <a:rPr lang="en-US" sz="2200">
                <a:solidFill>
                  <a:schemeClr val="accent1"/>
                </a:solidFill>
              </a:rPr>
              <a:t>Sect. 1 cleaned up to add EE’s who carry a Phone, for the purpose of receiving a notification to report to work</a:t>
            </a:r>
          </a:p>
          <a:p>
            <a:r>
              <a:rPr lang="en-US" sz="2200">
                <a:solidFill>
                  <a:schemeClr val="accent1"/>
                </a:solidFill>
              </a:rPr>
              <a:t>Section 3 a. Removed OT exception language specific to </a:t>
            </a:r>
            <a:r>
              <a:rPr lang="en-US" sz="2200" err="1">
                <a:solidFill>
                  <a:schemeClr val="accent1"/>
                </a:solidFill>
              </a:rPr>
              <a:t>Degraff</a:t>
            </a:r>
            <a:r>
              <a:rPr lang="en-US" sz="2200">
                <a:solidFill>
                  <a:schemeClr val="accent1"/>
                </a:solidFill>
              </a:rPr>
              <a:t> CWA Normal OT rules will apply going forward </a:t>
            </a:r>
          </a:p>
        </p:txBody>
      </p:sp>
      <p:sp>
        <p:nvSpPr>
          <p:cNvPr id="7" name="Text Placeholder 6"/>
          <p:cNvSpPr>
            <a:spLocks noGrp="1"/>
          </p:cNvSpPr>
          <p:nvPr>
            <p:ph type="body" sz="half" idx="2"/>
          </p:nvPr>
        </p:nvSpPr>
        <p:spPr/>
        <p:txBody>
          <a:bodyPr>
            <a:normAutofit fontScale="62500" lnSpcReduction="20000"/>
          </a:bodyPr>
          <a:lstStyle/>
          <a:p>
            <a:endParaRPr lang="en-US" sz="2800" b="1" i="1"/>
          </a:p>
          <a:p>
            <a:endParaRPr lang="en-US" sz="2800" b="1" i="1"/>
          </a:p>
          <a:p>
            <a:r>
              <a:rPr lang="en-US" sz="2800" b="1" i="1">
                <a:solidFill>
                  <a:schemeClr val="accent1"/>
                </a:solidFill>
              </a:rPr>
              <a:t>Article 25 – Overtime</a:t>
            </a:r>
          </a:p>
          <a:p>
            <a:endParaRPr lang="en-US" sz="2800" b="1" i="1">
              <a:solidFill>
                <a:schemeClr val="accent1"/>
              </a:solidFill>
            </a:endParaRPr>
          </a:p>
          <a:p>
            <a:r>
              <a:rPr lang="en-US" sz="2800" b="1" i="1">
                <a:solidFill>
                  <a:schemeClr val="accent1"/>
                </a:solidFill>
              </a:rPr>
              <a:t>Changes specific to </a:t>
            </a:r>
            <a:r>
              <a:rPr lang="en-US" sz="2800" b="1" i="1" err="1">
                <a:solidFill>
                  <a:schemeClr val="accent1"/>
                </a:solidFill>
              </a:rPr>
              <a:t>DeGraff</a:t>
            </a:r>
            <a:r>
              <a:rPr lang="en-US" sz="2800" b="1" i="1">
                <a:solidFill>
                  <a:schemeClr val="accent1"/>
                </a:solidFill>
              </a:rPr>
              <a:t> Only 	</a:t>
            </a:r>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52</a:t>
            </a:fld>
            <a:endParaRPr lang="en-US"/>
          </a:p>
        </p:txBody>
      </p:sp>
      <p:sp>
        <p:nvSpPr>
          <p:cNvPr id="9" name="Rectangle 8"/>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9912445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fontScale="90000"/>
          </a:bodyPr>
          <a:lstStyle/>
          <a:p>
            <a:r>
              <a:rPr lang="en-US" sz="2800" b="1">
                <a:solidFill>
                  <a:schemeClr val="bg1"/>
                </a:solidFill>
              </a:rPr>
              <a:t>Wages, Benefits and Upgrades Cont.</a:t>
            </a:r>
          </a:p>
        </p:txBody>
      </p:sp>
      <p:sp>
        <p:nvSpPr>
          <p:cNvPr id="3" name="Content Placeholder 2"/>
          <p:cNvSpPr>
            <a:spLocks noGrp="1"/>
          </p:cNvSpPr>
          <p:nvPr>
            <p:ph idx="1"/>
          </p:nvPr>
        </p:nvSpPr>
        <p:spPr>
          <a:xfrm>
            <a:off x="5183188" y="987425"/>
            <a:ext cx="6373272" cy="5004813"/>
          </a:xfrm>
        </p:spPr>
        <p:txBody>
          <a:bodyPr>
            <a:noAutofit/>
          </a:bodyPr>
          <a:lstStyle/>
          <a:p>
            <a:pPr marL="0" indent="0">
              <a:buNone/>
            </a:pPr>
            <a:r>
              <a:rPr lang="en-US" sz="1600" b="1">
                <a:solidFill>
                  <a:schemeClr val="accent1"/>
                </a:solidFill>
              </a:rPr>
              <a:t>Article 29 – Medical and Prescript Drug Benefits</a:t>
            </a:r>
            <a:r>
              <a:rPr lang="en-US" sz="1600">
                <a:solidFill>
                  <a:schemeClr val="accent1"/>
                </a:solidFill>
              </a:rPr>
              <a:t> - Section 16 Changes </a:t>
            </a:r>
          </a:p>
          <a:p>
            <a:r>
              <a:rPr lang="en-US" sz="1600">
                <a:solidFill>
                  <a:schemeClr val="accent1"/>
                </a:solidFill>
              </a:rPr>
              <a:t>Supplemental pharmacy benefit management program to maximize clinical care through dispensing cost effective medications.  Specialty Copay Assistance Program.</a:t>
            </a:r>
          </a:p>
          <a:p>
            <a:r>
              <a:rPr lang="en-US" sz="1600">
                <a:solidFill>
                  <a:schemeClr val="accent1"/>
                </a:solidFill>
              </a:rPr>
              <a:t>Changes to the program shall be presented at the Oversight Committee upon notification of change to Kaleida Health</a:t>
            </a:r>
          </a:p>
          <a:p>
            <a:r>
              <a:rPr lang="en-US" sz="1600">
                <a:solidFill>
                  <a:schemeClr val="accent1"/>
                </a:solidFill>
              </a:rPr>
              <a:t>Any modifications to the program will result in either substantially similar savings or improved savings</a:t>
            </a:r>
          </a:p>
          <a:p>
            <a:r>
              <a:rPr lang="en-US" sz="1600">
                <a:solidFill>
                  <a:schemeClr val="accent1"/>
                </a:solidFill>
              </a:rPr>
              <a:t>Updated the chart with KH Discounts to reflect 40% for Durable Medical Equipment from  50% to reflect current practice </a:t>
            </a:r>
          </a:p>
          <a:p>
            <a:r>
              <a:rPr lang="en-US" sz="1600">
                <a:solidFill>
                  <a:schemeClr val="accent1"/>
                </a:solidFill>
              </a:rPr>
              <a:t>Updated the chart for OB deliveries and neonate care will be in-network for employees hired prior to 1/1/26 only if they deliver and receive care at a non KH Hospital.  </a:t>
            </a:r>
          </a:p>
          <a:p>
            <a:pPr marL="0" indent="0">
              <a:buNone/>
            </a:pPr>
            <a:r>
              <a:rPr lang="en-US" sz="1600" b="1">
                <a:solidFill>
                  <a:schemeClr val="accent1"/>
                </a:solidFill>
              </a:rPr>
              <a:t>Durable Medical Equipment Side Letter</a:t>
            </a:r>
            <a:r>
              <a:rPr lang="en-US" sz="1600">
                <a:solidFill>
                  <a:schemeClr val="accent1"/>
                </a:solidFill>
              </a:rPr>
              <a:t> – the parties will work to develop a pathway for employees to determine why a claim for durable medical equipment was denied. </a:t>
            </a:r>
            <a:endParaRPr lang="en-US" sz="1600"/>
          </a:p>
        </p:txBody>
      </p:sp>
      <p:sp>
        <p:nvSpPr>
          <p:cNvPr id="4" name="Text Placeholder 3"/>
          <p:cNvSpPr>
            <a:spLocks noGrp="1"/>
          </p:cNvSpPr>
          <p:nvPr>
            <p:ph type="body" sz="half" idx="2"/>
          </p:nvPr>
        </p:nvSpPr>
        <p:spPr/>
        <p:txBody>
          <a:bodyPr>
            <a:normAutofit fontScale="55000" lnSpcReduction="20000"/>
          </a:bodyPr>
          <a:lstStyle/>
          <a:p>
            <a:endParaRPr lang="en-US" sz="2800" b="1"/>
          </a:p>
          <a:p>
            <a:r>
              <a:rPr lang="en-US" sz="2800" b="1" i="1">
                <a:solidFill>
                  <a:schemeClr val="accent1"/>
                </a:solidFill>
              </a:rPr>
              <a:t>Article 29 - Medical and Prescription Drug Benefits</a:t>
            </a:r>
          </a:p>
          <a:p>
            <a:endParaRPr lang="en-US" sz="2800" b="1" i="1">
              <a:solidFill>
                <a:schemeClr val="accent1"/>
              </a:solidFill>
            </a:endParaRPr>
          </a:p>
          <a:p>
            <a:r>
              <a:rPr lang="en-US" sz="2800" b="1" i="1">
                <a:solidFill>
                  <a:schemeClr val="accent1"/>
                </a:solidFill>
              </a:rPr>
              <a:t>New Side Letter - Durable Medical Equipment  </a:t>
            </a:r>
            <a:r>
              <a:rPr lang="en-US"/>
              <a:t>	</a:t>
            </a:r>
          </a:p>
        </p:txBody>
      </p:sp>
      <p:sp>
        <p:nvSpPr>
          <p:cNvPr id="5" name="Slide Number Placeholder 4"/>
          <p:cNvSpPr>
            <a:spLocks noGrp="1"/>
          </p:cNvSpPr>
          <p:nvPr>
            <p:ph type="sldNum" sz="quarter" idx="12"/>
          </p:nvPr>
        </p:nvSpPr>
        <p:spPr/>
        <p:txBody>
          <a:bodyPr/>
          <a:lstStyle/>
          <a:p>
            <a:fld id="{E5803530-6EF4-B34E-9811-88B18485BB25}" type="slidenum">
              <a:rPr lang="en-US" smtClean="0"/>
              <a:t>53</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681966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fontScale="90000"/>
          </a:bodyPr>
          <a:lstStyle/>
          <a:p>
            <a:r>
              <a:rPr lang="en-US" sz="2800" b="1">
                <a:solidFill>
                  <a:schemeClr val="bg1"/>
                </a:solidFill>
              </a:rPr>
              <a:t>Wages, Benefits and Upgrades Cont.</a:t>
            </a:r>
          </a:p>
        </p:txBody>
      </p:sp>
      <p:sp>
        <p:nvSpPr>
          <p:cNvPr id="6" name="Content Placeholder 5"/>
          <p:cNvSpPr>
            <a:spLocks noGrp="1"/>
          </p:cNvSpPr>
          <p:nvPr>
            <p:ph idx="1"/>
          </p:nvPr>
        </p:nvSpPr>
        <p:spPr/>
        <p:txBody>
          <a:bodyPr>
            <a:normAutofit lnSpcReduction="10000"/>
          </a:bodyPr>
          <a:lstStyle/>
          <a:p>
            <a:pPr marL="0" indent="0">
              <a:buNone/>
            </a:pPr>
            <a:endParaRPr lang="en-US" sz="2800"/>
          </a:p>
          <a:p>
            <a:pPr marL="0" indent="0">
              <a:buNone/>
            </a:pPr>
            <a:endParaRPr lang="en-US" sz="2800"/>
          </a:p>
          <a:p>
            <a:pPr marL="0" indent="0">
              <a:buNone/>
            </a:pPr>
            <a:r>
              <a:rPr lang="en-US" sz="2600" b="1">
                <a:solidFill>
                  <a:schemeClr val="accent1"/>
                </a:solidFill>
              </a:rPr>
              <a:t>Effective 1/1/2027: </a:t>
            </a:r>
          </a:p>
          <a:p>
            <a:pPr marL="0" indent="0">
              <a:buNone/>
            </a:pPr>
            <a:r>
              <a:rPr lang="en-US" sz="2600">
                <a:solidFill>
                  <a:schemeClr val="accent1"/>
                </a:solidFill>
              </a:rPr>
              <a:t>Contributions towards both the 1199 SEIU regional Pension Plan and the Cash Balance Formula of the KH Pension Grown Plan will receive a .25% increase in contributions at each step</a:t>
            </a:r>
          </a:p>
        </p:txBody>
      </p:sp>
      <p:sp>
        <p:nvSpPr>
          <p:cNvPr id="2" name="Text Placeholder 1"/>
          <p:cNvSpPr>
            <a:spLocks noGrp="1"/>
          </p:cNvSpPr>
          <p:nvPr>
            <p:ph type="body" sz="half" idx="2"/>
          </p:nvPr>
        </p:nvSpPr>
        <p:spPr/>
        <p:txBody>
          <a:bodyPr>
            <a:normAutofit lnSpcReduction="10000"/>
          </a:bodyPr>
          <a:lstStyle/>
          <a:p>
            <a:endParaRPr lang="en-US" sz="2800" b="1"/>
          </a:p>
          <a:p>
            <a:endParaRPr lang="en-US" sz="2800" b="1" i="1">
              <a:solidFill>
                <a:schemeClr val="accent1"/>
              </a:solidFill>
            </a:endParaRPr>
          </a:p>
          <a:p>
            <a:r>
              <a:rPr lang="en-US" sz="2800" b="1" i="1">
                <a:solidFill>
                  <a:schemeClr val="accent1"/>
                </a:solidFill>
              </a:rPr>
              <a:t>Article 33 – Retirement</a:t>
            </a:r>
          </a:p>
        </p:txBody>
      </p:sp>
      <p:sp>
        <p:nvSpPr>
          <p:cNvPr id="4" name="Slide Number Placeholder 3"/>
          <p:cNvSpPr>
            <a:spLocks noGrp="1"/>
          </p:cNvSpPr>
          <p:nvPr>
            <p:ph type="sldNum" sz="quarter" idx="12"/>
          </p:nvPr>
        </p:nvSpPr>
        <p:spPr/>
        <p:txBody>
          <a:bodyPr/>
          <a:lstStyle/>
          <a:p>
            <a:fld id="{E5803530-6EF4-B34E-9811-88B18485BB25}" type="slidenum">
              <a:rPr lang="en-US" smtClean="0"/>
              <a:t>54</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433453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fontScale="90000"/>
          </a:bodyPr>
          <a:lstStyle/>
          <a:p>
            <a:r>
              <a:rPr lang="en-US" sz="2800" b="1">
                <a:solidFill>
                  <a:schemeClr val="bg1"/>
                </a:solidFill>
              </a:rPr>
              <a:t>Wages, Benefits and Upgrades Cont.</a:t>
            </a:r>
          </a:p>
        </p:txBody>
      </p:sp>
      <p:sp>
        <p:nvSpPr>
          <p:cNvPr id="6" name="Content Placeholder 5"/>
          <p:cNvSpPr>
            <a:spLocks noGrp="1"/>
          </p:cNvSpPr>
          <p:nvPr>
            <p:ph idx="1"/>
          </p:nvPr>
        </p:nvSpPr>
        <p:spPr>
          <a:xfrm>
            <a:off x="5183187" y="623455"/>
            <a:ext cx="6490003" cy="5237595"/>
          </a:xfrm>
        </p:spPr>
        <p:txBody>
          <a:bodyPr>
            <a:noAutofit/>
          </a:bodyPr>
          <a:lstStyle/>
          <a:p>
            <a:pPr marL="0" indent="0">
              <a:buNone/>
            </a:pPr>
            <a:r>
              <a:rPr lang="en-US" sz="1500" b="1">
                <a:solidFill>
                  <a:schemeClr val="accent1"/>
                </a:solidFill>
              </a:rPr>
              <a:t>Article 35 – Leave of Absence </a:t>
            </a:r>
            <a:r>
              <a:rPr lang="en-US" sz="1500">
                <a:solidFill>
                  <a:schemeClr val="accent1"/>
                </a:solidFill>
              </a:rPr>
              <a:t>– Section 2 – struck the section that automatically extended LOA for maternity reasons and replaced with:</a:t>
            </a:r>
          </a:p>
          <a:p>
            <a:pPr lvl="1"/>
            <a:r>
              <a:rPr lang="en-US" sz="1500">
                <a:solidFill>
                  <a:schemeClr val="accent1"/>
                </a:solidFill>
              </a:rPr>
              <a:t>Requests for LOA or an extension thereof for any reason, will be considered, only after all applicable state and federal leaves have been exhausted.  Requests for LOA for maternity reasons will be granted. </a:t>
            </a:r>
          </a:p>
          <a:p>
            <a:pPr lvl="1"/>
            <a:r>
              <a:rPr lang="en-US" sz="1500" b="1">
                <a:solidFill>
                  <a:schemeClr val="accent1"/>
                </a:solidFill>
              </a:rPr>
              <a:t>Section 16 -</a:t>
            </a:r>
            <a:r>
              <a:rPr lang="en-US" sz="1500">
                <a:solidFill>
                  <a:schemeClr val="accent1"/>
                </a:solidFill>
              </a:rPr>
              <a:t> NYS Paid Family Leave– b.) cleaned up the language to include siblings as consistent with NYS Paid Family Leave law. </a:t>
            </a:r>
          </a:p>
          <a:p>
            <a:pPr marL="0" indent="0">
              <a:buNone/>
            </a:pPr>
            <a:r>
              <a:rPr lang="en-US" sz="1500" b="1">
                <a:solidFill>
                  <a:schemeClr val="accent1"/>
                </a:solidFill>
              </a:rPr>
              <a:t>Article 39 – Disability </a:t>
            </a:r>
          </a:p>
          <a:p>
            <a:pPr marL="457200" lvl="1" indent="0">
              <a:buNone/>
            </a:pPr>
            <a:r>
              <a:rPr lang="en-US" sz="1500">
                <a:solidFill>
                  <a:schemeClr val="accent1"/>
                </a:solidFill>
              </a:rPr>
              <a:t>Section 4 a.) clarified additional supplemental runs for ESB will be run weekly</a:t>
            </a:r>
          </a:p>
          <a:p>
            <a:pPr marL="457200" lvl="1" indent="0">
              <a:buNone/>
            </a:pPr>
            <a:r>
              <a:rPr lang="en-US" sz="1500">
                <a:solidFill>
                  <a:schemeClr val="accent1"/>
                </a:solidFill>
              </a:rPr>
              <a:t>Section 4 c.) Added DBL supplementation is based on a Monday – Friday calculation using annual hours not the actual scheduled shifts. The EE’s waiting week will be defined from the date of the DBL through the date of the benefit  over 7 calendar days</a:t>
            </a:r>
          </a:p>
          <a:p>
            <a:pPr marL="457200" lvl="1" indent="0">
              <a:buNone/>
            </a:pPr>
            <a:r>
              <a:rPr lang="en-US" sz="1500">
                <a:solidFill>
                  <a:schemeClr val="accent1"/>
                </a:solidFill>
              </a:rPr>
              <a:t>Section 4 e 2.) ESB/PTO will be paid according to balances at the time of supplement received from the carrier.  Employees may opt out of receiving PTO by signing the PTO waiver.  The PTO waiver will take effect the pay period following its receipt. </a:t>
            </a:r>
          </a:p>
        </p:txBody>
      </p:sp>
      <p:sp>
        <p:nvSpPr>
          <p:cNvPr id="2" name="Text Placeholder 1"/>
          <p:cNvSpPr>
            <a:spLocks noGrp="1"/>
          </p:cNvSpPr>
          <p:nvPr>
            <p:ph type="body" sz="half" idx="2"/>
          </p:nvPr>
        </p:nvSpPr>
        <p:spPr/>
        <p:txBody>
          <a:bodyPr>
            <a:normAutofit fontScale="70000" lnSpcReduction="20000"/>
          </a:bodyPr>
          <a:lstStyle/>
          <a:p>
            <a:endParaRPr lang="en-US" sz="2800" b="1"/>
          </a:p>
          <a:p>
            <a:r>
              <a:rPr lang="en-US" sz="2800" b="1" i="1">
                <a:solidFill>
                  <a:schemeClr val="accent1"/>
                </a:solidFill>
              </a:rPr>
              <a:t>Article 35 - Leave of Absence</a:t>
            </a:r>
          </a:p>
          <a:p>
            <a:endParaRPr lang="en-US" sz="2800" b="1" i="1">
              <a:solidFill>
                <a:schemeClr val="accent1"/>
              </a:solidFill>
            </a:endParaRPr>
          </a:p>
          <a:p>
            <a:r>
              <a:rPr lang="en-US" sz="2800" b="1" i="1">
                <a:solidFill>
                  <a:schemeClr val="accent1"/>
                </a:solidFill>
              </a:rPr>
              <a:t>Article 39 - Disability </a:t>
            </a:r>
            <a:endParaRPr lang="en-US" sz="2800" i="1">
              <a:solidFill>
                <a:schemeClr val="accent1"/>
              </a:solidFill>
            </a:endParaRPr>
          </a:p>
        </p:txBody>
      </p:sp>
      <p:sp>
        <p:nvSpPr>
          <p:cNvPr id="4" name="Slide Number Placeholder 3"/>
          <p:cNvSpPr>
            <a:spLocks noGrp="1"/>
          </p:cNvSpPr>
          <p:nvPr>
            <p:ph type="sldNum" sz="quarter" idx="12"/>
          </p:nvPr>
        </p:nvSpPr>
        <p:spPr/>
        <p:txBody>
          <a:bodyPr/>
          <a:lstStyle/>
          <a:p>
            <a:fld id="{E5803530-6EF4-B34E-9811-88B18485BB25}" type="slidenum">
              <a:rPr lang="en-US" smtClean="0"/>
              <a:t>55</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9481828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fontScale="90000"/>
          </a:bodyPr>
          <a:lstStyle/>
          <a:p>
            <a:r>
              <a:rPr lang="en-US" sz="2800" b="1">
                <a:solidFill>
                  <a:schemeClr val="bg1"/>
                </a:solidFill>
              </a:rPr>
              <a:t>Wages, Benefits and Upgrades Cont.</a:t>
            </a:r>
          </a:p>
        </p:txBody>
      </p:sp>
      <p:sp>
        <p:nvSpPr>
          <p:cNvPr id="6" name="Content Placeholder 5"/>
          <p:cNvSpPr>
            <a:spLocks noGrp="1"/>
          </p:cNvSpPr>
          <p:nvPr>
            <p:ph idx="1"/>
          </p:nvPr>
        </p:nvSpPr>
        <p:spPr>
          <a:xfrm>
            <a:off x="5083276" y="798974"/>
            <a:ext cx="5659517" cy="4658826"/>
          </a:xfrm>
        </p:spPr>
        <p:txBody>
          <a:bodyPr>
            <a:normAutofit/>
          </a:bodyPr>
          <a:lstStyle/>
          <a:p>
            <a:pPr marL="0" indent="0">
              <a:buNone/>
            </a:pPr>
            <a:r>
              <a:rPr lang="en-US" sz="2400" b="1">
                <a:solidFill>
                  <a:schemeClr val="accent1"/>
                </a:solidFill>
              </a:rPr>
              <a:t>Article 42 </a:t>
            </a:r>
            <a:r>
              <a:rPr lang="en-US" sz="2400">
                <a:solidFill>
                  <a:schemeClr val="accent1"/>
                </a:solidFill>
              </a:rPr>
              <a:t>– changed title from NY Paid Sick Leave Law to </a:t>
            </a:r>
            <a:r>
              <a:rPr lang="en-US" sz="2400" b="1">
                <a:solidFill>
                  <a:schemeClr val="accent1"/>
                </a:solidFill>
              </a:rPr>
              <a:t>NY Leave Laws </a:t>
            </a:r>
          </a:p>
          <a:p>
            <a:r>
              <a:rPr lang="en-US" sz="2400">
                <a:solidFill>
                  <a:schemeClr val="accent1"/>
                </a:solidFill>
              </a:rPr>
              <a:t>Added new section recognizing other NY Sick and Safe Leave Laws</a:t>
            </a:r>
          </a:p>
          <a:p>
            <a:r>
              <a:rPr lang="en-US" sz="2400">
                <a:solidFill>
                  <a:schemeClr val="accent1"/>
                </a:solidFill>
              </a:rPr>
              <a:t>Includes NY Paid Prenatal Personal Leave which shall provide eligible employees up to 20 hours of paid Prenatal personal leave during any 52 week period. </a:t>
            </a:r>
          </a:p>
        </p:txBody>
      </p:sp>
      <p:sp>
        <p:nvSpPr>
          <p:cNvPr id="2" name="Text Placeholder 1"/>
          <p:cNvSpPr>
            <a:spLocks noGrp="1"/>
          </p:cNvSpPr>
          <p:nvPr>
            <p:ph type="body" sz="half" idx="2"/>
          </p:nvPr>
        </p:nvSpPr>
        <p:spPr/>
        <p:txBody>
          <a:bodyPr>
            <a:normAutofit lnSpcReduction="10000"/>
          </a:bodyPr>
          <a:lstStyle/>
          <a:p>
            <a:endParaRPr lang="en-US" sz="2800" b="1"/>
          </a:p>
          <a:p>
            <a:endParaRPr lang="en-US" sz="2800" b="1" i="1"/>
          </a:p>
          <a:p>
            <a:r>
              <a:rPr lang="en-US" sz="2800" b="1" i="1">
                <a:solidFill>
                  <a:schemeClr val="accent1"/>
                </a:solidFill>
              </a:rPr>
              <a:t>Article 42 - NY Leave Laws </a:t>
            </a:r>
            <a:endParaRPr lang="en-US" sz="2800" i="1">
              <a:solidFill>
                <a:schemeClr val="accent1"/>
              </a:solidFill>
            </a:endParaRPr>
          </a:p>
        </p:txBody>
      </p:sp>
      <p:sp>
        <p:nvSpPr>
          <p:cNvPr id="4" name="Slide Number Placeholder 3"/>
          <p:cNvSpPr>
            <a:spLocks noGrp="1"/>
          </p:cNvSpPr>
          <p:nvPr>
            <p:ph type="sldNum" sz="quarter" idx="12"/>
          </p:nvPr>
        </p:nvSpPr>
        <p:spPr/>
        <p:txBody>
          <a:bodyPr/>
          <a:lstStyle/>
          <a:p>
            <a:fld id="{E5803530-6EF4-B34E-9811-88B18485BB25}" type="slidenum">
              <a:rPr lang="en-US" smtClean="0"/>
              <a:t>56</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8405353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Wages, Benefits and Upgrades Cont.</a:t>
            </a:r>
          </a:p>
        </p:txBody>
      </p:sp>
      <p:sp>
        <p:nvSpPr>
          <p:cNvPr id="3" name="Content Placeholder 2"/>
          <p:cNvSpPr>
            <a:spLocks noGrp="1"/>
          </p:cNvSpPr>
          <p:nvPr>
            <p:ph idx="1"/>
          </p:nvPr>
        </p:nvSpPr>
        <p:spPr>
          <a:xfrm>
            <a:off x="4971112" y="798974"/>
            <a:ext cx="5991856" cy="4658826"/>
          </a:xfrm>
        </p:spPr>
        <p:txBody>
          <a:bodyPr>
            <a:normAutofit fontScale="92500" lnSpcReduction="10000"/>
          </a:bodyPr>
          <a:lstStyle/>
          <a:p>
            <a:r>
              <a:rPr lang="en-US" sz="2800">
                <a:solidFill>
                  <a:schemeClr val="accent1"/>
                </a:solidFill>
              </a:rPr>
              <a:t>The process for requesting an ADA will change and no longer requires the employee to have an appointment with Employee Health </a:t>
            </a:r>
          </a:p>
          <a:p>
            <a:r>
              <a:rPr lang="en-US" sz="2800">
                <a:solidFill>
                  <a:schemeClr val="accent1"/>
                </a:solidFill>
              </a:rPr>
              <a:t>Site HR will send a response to the employee with a copy to the manager and IA within 7 days of receiving the Request for Accommodation form from Integrated Absence. </a:t>
            </a:r>
          </a:p>
          <a:p>
            <a:pPr marL="0" indent="0">
              <a:buNone/>
            </a:pPr>
            <a:endParaRPr lang="en-US"/>
          </a:p>
        </p:txBody>
      </p:sp>
      <p:sp>
        <p:nvSpPr>
          <p:cNvPr id="5" name="Text Placeholder 4"/>
          <p:cNvSpPr>
            <a:spLocks noGrp="1"/>
          </p:cNvSpPr>
          <p:nvPr>
            <p:ph type="body" sz="half" idx="2"/>
          </p:nvPr>
        </p:nvSpPr>
        <p:spPr/>
        <p:txBody>
          <a:bodyPr>
            <a:normAutofit fontScale="85000" lnSpcReduction="10000"/>
          </a:bodyPr>
          <a:lstStyle/>
          <a:p>
            <a:endParaRPr lang="en-US" sz="2800" b="1"/>
          </a:p>
          <a:p>
            <a:r>
              <a:rPr lang="en-US" sz="2800" b="1" i="1">
                <a:solidFill>
                  <a:schemeClr val="accent1"/>
                </a:solidFill>
              </a:rPr>
              <a:t>Article 106 - Administration of the American with Disabilities Act</a:t>
            </a:r>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57</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5124441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fontScale="90000"/>
          </a:bodyPr>
          <a:lstStyle/>
          <a:p>
            <a:r>
              <a:rPr lang="en-US" sz="2800" b="1">
                <a:solidFill>
                  <a:schemeClr val="bg1"/>
                </a:solidFill>
              </a:rPr>
              <a:t>Wages, Benefits and Upgrades Cont.</a:t>
            </a:r>
          </a:p>
        </p:txBody>
      </p:sp>
      <p:sp>
        <p:nvSpPr>
          <p:cNvPr id="3" name="Content Placeholder 2"/>
          <p:cNvSpPr>
            <a:spLocks noGrp="1"/>
          </p:cNvSpPr>
          <p:nvPr>
            <p:ph idx="1"/>
          </p:nvPr>
        </p:nvSpPr>
        <p:spPr>
          <a:xfrm>
            <a:off x="5183188" y="590551"/>
            <a:ext cx="6172200" cy="5270500"/>
          </a:xfrm>
        </p:spPr>
        <p:txBody>
          <a:bodyPr>
            <a:normAutofit lnSpcReduction="10000"/>
          </a:bodyPr>
          <a:lstStyle/>
          <a:p>
            <a:r>
              <a:rPr lang="en-US">
                <a:solidFill>
                  <a:schemeClr val="accent1"/>
                </a:solidFill>
              </a:rPr>
              <a:t>The bonus amounts did not change in the Staffing Incentive Program</a:t>
            </a:r>
          </a:p>
          <a:p>
            <a:endParaRPr lang="en-US">
              <a:solidFill>
                <a:schemeClr val="accent1"/>
              </a:solidFill>
            </a:endParaRPr>
          </a:p>
          <a:p>
            <a:r>
              <a:rPr lang="en-US">
                <a:solidFill>
                  <a:schemeClr val="accent1"/>
                </a:solidFill>
              </a:rPr>
              <a:t>Section 6 – added the current exemptions that would result in forfeiture of the bonus – Pre approved PTO &amp; personal days, prescheduled FMLA and PFL, bereavement, Jury Duty, NYS DBL and WC</a:t>
            </a:r>
          </a:p>
          <a:p>
            <a:endParaRPr lang="en-US">
              <a:solidFill>
                <a:schemeClr val="accent1"/>
              </a:solidFill>
            </a:endParaRPr>
          </a:p>
          <a:p>
            <a:r>
              <a:rPr lang="en-US">
                <a:solidFill>
                  <a:schemeClr val="accent1"/>
                </a:solidFill>
              </a:rPr>
              <a:t>Section 8 – removed the steps related to how Incentive shifts would be awarded. Going forward those steps will follow Article 15, Section 10 for consistency </a:t>
            </a:r>
          </a:p>
        </p:txBody>
      </p:sp>
      <p:sp>
        <p:nvSpPr>
          <p:cNvPr id="5" name="Text Placeholder 4"/>
          <p:cNvSpPr>
            <a:spLocks noGrp="1"/>
          </p:cNvSpPr>
          <p:nvPr>
            <p:ph type="body" sz="half" idx="2"/>
          </p:nvPr>
        </p:nvSpPr>
        <p:spPr/>
        <p:txBody>
          <a:bodyPr>
            <a:normAutofit fontScale="92500"/>
          </a:bodyPr>
          <a:lstStyle/>
          <a:p>
            <a:endParaRPr lang="en-US" sz="2800" b="1"/>
          </a:p>
          <a:p>
            <a:r>
              <a:rPr lang="en-US" sz="2800" b="1" i="1">
                <a:solidFill>
                  <a:schemeClr val="accent1"/>
                </a:solidFill>
              </a:rPr>
              <a:t>Article 109 - Staffing Incentive Program </a:t>
            </a:r>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58</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8014012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fontScale="90000"/>
          </a:bodyPr>
          <a:lstStyle/>
          <a:p>
            <a:r>
              <a:rPr lang="en-US" sz="2800" b="1">
                <a:solidFill>
                  <a:schemeClr val="bg1"/>
                </a:solidFill>
              </a:rPr>
              <a:t>Wages, Benefits and Upgrades Cont.</a:t>
            </a:r>
          </a:p>
        </p:txBody>
      </p:sp>
      <p:sp>
        <p:nvSpPr>
          <p:cNvPr id="3" name="Content Placeholder 2"/>
          <p:cNvSpPr>
            <a:spLocks noGrp="1"/>
          </p:cNvSpPr>
          <p:nvPr>
            <p:ph idx="1"/>
          </p:nvPr>
        </p:nvSpPr>
        <p:spPr>
          <a:xfrm>
            <a:off x="5183188" y="590551"/>
            <a:ext cx="6172200" cy="5270500"/>
          </a:xfrm>
        </p:spPr>
        <p:txBody>
          <a:bodyPr>
            <a:normAutofit fontScale="92500" lnSpcReduction="10000"/>
          </a:bodyPr>
          <a:lstStyle/>
          <a:p>
            <a:r>
              <a:rPr lang="en-US" sz="2400">
                <a:solidFill>
                  <a:schemeClr val="accent1"/>
                </a:solidFill>
              </a:rPr>
              <a:t>Increase to 3rd Shift Differential</a:t>
            </a:r>
          </a:p>
          <a:p>
            <a:pPr lvl="1">
              <a:buFont typeface="Wingdings" panose="05000000000000000000" pitchFamily="2" charset="2"/>
              <a:buChar char="Ø"/>
            </a:pPr>
            <a:r>
              <a:rPr lang="en-US" sz="2400">
                <a:solidFill>
                  <a:schemeClr val="accent1"/>
                </a:solidFill>
              </a:rPr>
              <a:t>$2.20 Effective 1</a:t>
            </a:r>
            <a:r>
              <a:rPr lang="en-US" sz="2400" baseline="30000">
                <a:solidFill>
                  <a:schemeClr val="accent1"/>
                </a:solidFill>
              </a:rPr>
              <a:t>st</a:t>
            </a:r>
            <a:r>
              <a:rPr lang="en-US" sz="2400">
                <a:solidFill>
                  <a:schemeClr val="accent1"/>
                </a:solidFill>
              </a:rPr>
              <a:t> PP following  Ratification</a:t>
            </a:r>
          </a:p>
          <a:p>
            <a:pPr lvl="1">
              <a:buFont typeface="Wingdings" panose="05000000000000000000" pitchFamily="2" charset="2"/>
              <a:buChar char="Ø"/>
            </a:pPr>
            <a:r>
              <a:rPr lang="en-US" sz="2400">
                <a:solidFill>
                  <a:schemeClr val="accent1"/>
                </a:solidFill>
              </a:rPr>
              <a:t>$2.45 Effective PP containing 6/1/26</a:t>
            </a:r>
          </a:p>
          <a:p>
            <a:pPr lvl="1">
              <a:buFont typeface="Wingdings" panose="05000000000000000000" pitchFamily="2" charset="2"/>
              <a:buChar char="Ø"/>
            </a:pPr>
            <a:r>
              <a:rPr lang="en-US" sz="2400">
                <a:solidFill>
                  <a:schemeClr val="accent1"/>
                </a:solidFill>
              </a:rPr>
              <a:t>$2.70 Effective PP containing 6/1/27</a:t>
            </a:r>
          </a:p>
          <a:p>
            <a:pPr>
              <a:buFont typeface="Wingdings" panose="05000000000000000000" pitchFamily="2" charset="2"/>
              <a:buChar char="Ø"/>
            </a:pPr>
            <a:endParaRPr lang="en-US" sz="2400">
              <a:solidFill>
                <a:schemeClr val="accent1"/>
              </a:solidFill>
            </a:endParaRPr>
          </a:p>
          <a:p>
            <a:r>
              <a:rPr lang="en-US" sz="2400">
                <a:solidFill>
                  <a:schemeClr val="accent1"/>
                </a:solidFill>
              </a:rPr>
              <a:t>Trainer Pay Increase to $2.50 </a:t>
            </a:r>
          </a:p>
          <a:p>
            <a:endParaRPr lang="en-US" sz="2400">
              <a:solidFill>
                <a:schemeClr val="accent1"/>
              </a:solidFill>
            </a:endParaRPr>
          </a:p>
          <a:p>
            <a:r>
              <a:rPr lang="en-US" sz="2400">
                <a:solidFill>
                  <a:schemeClr val="accent1"/>
                </a:solidFill>
              </a:rPr>
              <a:t>Language added to allow employees who leave KH who held a Lead or Sr. position to RTW at KH in a Non-Lead or Sr. Position for the same Job title at the prior wage step</a:t>
            </a:r>
            <a:endParaRPr lang="en-US" sz="2400"/>
          </a:p>
        </p:txBody>
      </p:sp>
      <p:sp>
        <p:nvSpPr>
          <p:cNvPr id="5" name="Text Placeholder 4"/>
          <p:cNvSpPr>
            <a:spLocks noGrp="1"/>
          </p:cNvSpPr>
          <p:nvPr>
            <p:ph type="body" sz="half" idx="2"/>
          </p:nvPr>
        </p:nvSpPr>
        <p:spPr>
          <a:xfrm>
            <a:off x="934065" y="2123769"/>
            <a:ext cx="3472573" cy="3329904"/>
          </a:xfrm>
        </p:spPr>
        <p:txBody>
          <a:bodyPr>
            <a:normAutofit fontScale="70000" lnSpcReduction="20000"/>
          </a:bodyPr>
          <a:lstStyle/>
          <a:p>
            <a:endParaRPr lang="en-US" sz="2800" b="1"/>
          </a:p>
          <a:p>
            <a:r>
              <a:rPr lang="en-US" sz="3800" b="1" i="1">
                <a:solidFill>
                  <a:schemeClr val="accent1"/>
                </a:solidFill>
              </a:rPr>
              <a:t>Appendix A – Clerical Employees</a:t>
            </a:r>
          </a:p>
          <a:p>
            <a:endParaRPr lang="en-US" sz="2800" b="1" i="1"/>
          </a:p>
          <a:p>
            <a:r>
              <a:rPr lang="en-US" sz="2800">
                <a:solidFill>
                  <a:schemeClr val="accent1"/>
                </a:solidFill>
              </a:rPr>
              <a:t>Upgrade – Lead Abstractor Specialist to C10</a:t>
            </a:r>
          </a:p>
          <a:p>
            <a:r>
              <a:rPr lang="en-US" sz="2800" b="1" i="1"/>
              <a:t>				</a:t>
            </a:r>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59</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74256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a:solidFill>
                  <a:schemeClr val="accent1"/>
                </a:solidFill>
              </a:rPr>
              <a:t>The Changes</a:t>
            </a:r>
          </a:p>
        </p:txBody>
      </p:sp>
      <p:sp>
        <p:nvSpPr>
          <p:cNvPr id="3" name="Content Placeholder 2"/>
          <p:cNvSpPr>
            <a:spLocks noGrp="1"/>
          </p:cNvSpPr>
          <p:nvPr>
            <p:ph idx="1"/>
          </p:nvPr>
        </p:nvSpPr>
        <p:spPr/>
        <p:txBody>
          <a:bodyPr>
            <a:normAutofit lnSpcReduction="10000"/>
          </a:bodyPr>
          <a:lstStyle/>
          <a:p>
            <a:r>
              <a:rPr lang="en-US">
                <a:solidFill>
                  <a:schemeClr val="accent1"/>
                </a:solidFill>
              </a:rPr>
              <a:t>Impact to Day-to-Day </a:t>
            </a:r>
          </a:p>
          <a:p>
            <a:pPr lvl="1"/>
            <a:r>
              <a:rPr lang="en-US" sz="2800">
                <a:solidFill>
                  <a:schemeClr val="accent1"/>
                </a:solidFill>
              </a:rPr>
              <a:t>Administrative </a:t>
            </a:r>
          </a:p>
          <a:p>
            <a:pPr lvl="1"/>
            <a:r>
              <a:rPr lang="en-US" sz="2800">
                <a:solidFill>
                  <a:schemeClr val="accent1"/>
                </a:solidFill>
              </a:rPr>
              <a:t>Work Rules and Staffing changes</a:t>
            </a:r>
          </a:p>
          <a:p>
            <a:pPr marL="0" indent="0">
              <a:buNone/>
            </a:pPr>
            <a:r>
              <a:rPr lang="en-US">
                <a:solidFill>
                  <a:schemeClr val="accent1"/>
                </a:solidFill>
              </a:rPr>
              <a:t>	</a:t>
            </a:r>
          </a:p>
          <a:p>
            <a:r>
              <a:rPr lang="en-US">
                <a:solidFill>
                  <a:schemeClr val="accent1"/>
                </a:solidFill>
              </a:rPr>
              <a:t>Wages, benefits, upgrades</a:t>
            </a:r>
          </a:p>
          <a:p>
            <a:endParaRPr lang="en-US">
              <a:solidFill>
                <a:schemeClr val="accent1"/>
              </a:solidFill>
            </a:endParaRPr>
          </a:p>
          <a:p>
            <a:r>
              <a:rPr lang="en-US">
                <a:solidFill>
                  <a:schemeClr val="accent1"/>
                </a:solidFill>
              </a:rPr>
              <a:t>Miscellaneous</a:t>
            </a:r>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6</a:t>
            </a:fld>
            <a:endParaRPr lang="en-US"/>
          </a:p>
        </p:txBody>
      </p:sp>
    </p:spTree>
    <p:extLst>
      <p:ext uri="{BB962C8B-B14F-4D97-AF65-F5344CB8AC3E}">
        <p14:creationId xmlns:p14="http://schemas.microsoft.com/office/powerpoint/2010/main" val="63183709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fontScale="90000"/>
          </a:bodyPr>
          <a:lstStyle/>
          <a:p>
            <a:r>
              <a:rPr lang="en-US" sz="2800" b="1">
                <a:solidFill>
                  <a:schemeClr val="bg1"/>
                </a:solidFill>
              </a:rPr>
              <a:t>Wages, Benefits and Upgrades Cont.</a:t>
            </a:r>
          </a:p>
        </p:txBody>
      </p:sp>
      <p:sp>
        <p:nvSpPr>
          <p:cNvPr id="3" name="Content Placeholder 2"/>
          <p:cNvSpPr>
            <a:spLocks noGrp="1"/>
          </p:cNvSpPr>
          <p:nvPr>
            <p:ph idx="1"/>
          </p:nvPr>
        </p:nvSpPr>
        <p:spPr>
          <a:xfrm>
            <a:off x="5183188" y="457200"/>
            <a:ext cx="6172200" cy="5753100"/>
          </a:xfrm>
        </p:spPr>
        <p:txBody>
          <a:bodyPr>
            <a:normAutofit fontScale="62500" lnSpcReduction="20000"/>
          </a:bodyPr>
          <a:lstStyle/>
          <a:p>
            <a:r>
              <a:rPr lang="en-US" sz="3100">
                <a:solidFill>
                  <a:schemeClr val="accent1"/>
                </a:solidFill>
              </a:rPr>
              <a:t>Increase to 3rd Shift Differential</a:t>
            </a:r>
          </a:p>
          <a:p>
            <a:pPr lvl="1">
              <a:buFont typeface="Wingdings" panose="05000000000000000000" pitchFamily="2" charset="2"/>
              <a:buChar char="Ø"/>
            </a:pPr>
            <a:r>
              <a:rPr lang="en-US" sz="3100">
                <a:solidFill>
                  <a:schemeClr val="accent1"/>
                </a:solidFill>
              </a:rPr>
              <a:t>$2.20 Effective 1</a:t>
            </a:r>
            <a:r>
              <a:rPr lang="en-US" sz="3100" baseline="30000">
                <a:solidFill>
                  <a:schemeClr val="accent1"/>
                </a:solidFill>
              </a:rPr>
              <a:t>st</a:t>
            </a:r>
            <a:r>
              <a:rPr lang="en-US" sz="3100">
                <a:solidFill>
                  <a:schemeClr val="accent1"/>
                </a:solidFill>
              </a:rPr>
              <a:t> PP following  Ratification</a:t>
            </a:r>
          </a:p>
          <a:p>
            <a:pPr lvl="1">
              <a:buFont typeface="Wingdings" panose="05000000000000000000" pitchFamily="2" charset="2"/>
              <a:buChar char="Ø"/>
            </a:pPr>
            <a:r>
              <a:rPr lang="en-US" sz="3100">
                <a:solidFill>
                  <a:schemeClr val="accent1"/>
                </a:solidFill>
              </a:rPr>
              <a:t>$2.45 Effective PP containing 6/1/26</a:t>
            </a:r>
          </a:p>
          <a:p>
            <a:pPr lvl="1">
              <a:buFont typeface="Wingdings" panose="05000000000000000000" pitchFamily="2" charset="2"/>
              <a:buChar char="Ø"/>
            </a:pPr>
            <a:r>
              <a:rPr lang="en-US" sz="3100">
                <a:solidFill>
                  <a:schemeClr val="accent1"/>
                </a:solidFill>
              </a:rPr>
              <a:t>$2.70 Effective PP containing 6/1/27</a:t>
            </a:r>
          </a:p>
          <a:p>
            <a:pPr marL="0" indent="0">
              <a:buNone/>
            </a:pPr>
            <a:endParaRPr lang="en-US" sz="3100">
              <a:solidFill>
                <a:schemeClr val="accent1"/>
              </a:solidFill>
            </a:endParaRPr>
          </a:p>
          <a:p>
            <a:r>
              <a:rPr lang="en-US" sz="3100">
                <a:solidFill>
                  <a:schemeClr val="accent1"/>
                </a:solidFill>
              </a:rPr>
              <a:t>Increase to 3rd Shift Differential for all CLS titles to $4.50</a:t>
            </a:r>
          </a:p>
          <a:p>
            <a:endParaRPr lang="en-US" sz="3100">
              <a:solidFill>
                <a:schemeClr val="accent1"/>
              </a:solidFill>
            </a:endParaRPr>
          </a:p>
          <a:p>
            <a:r>
              <a:rPr lang="en-US" sz="3100">
                <a:solidFill>
                  <a:schemeClr val="accent1"/>
                </a:solidFill>
              </a:rPr>
              <a:t>Trainer Pay Increase to $2.50 </a:t>
            </a:r>
          </a:p>
          <a:p>
            <a:endParaRPr lang="en-US" sz="3100">
              <a:solidFill>
                <a:schemeClr val="accent1"/>
              </a:solidFill>
            </a:endParaRPr>
          </a:p>
          <a:p>
            <a:r>
              <a:rPr lang="en-US" sz="3100">
                <a:solidFill>
                  <a:schemeClr val="accent1"/>
                </a:solidFill>
              </a:rPr>
              <a:t>Language added to allow employees who leave KH who held a Lead or Sr. position to RTW at KH in a Non-Lead or Sr. Position for the same Job title at the prior wage step</a:t>
            </a:r>
          </a:p>
          <a:p>
            <a:endParaRPr lang="en-US"/>
          </a:p>
        </p:txBody>
      </p:sp>
      <p:sp>
        <p:nvSpPr>
          <p:cNvPr id="5" name="Text Placeholder 4"/>
          <p:cNvSpPr>
            <a:spLocks noGrp="1"/>
          </p:cNvSpPr>
          <p:nvPr>
            <p:ph type="body" sz="half" idx="2"/>
          </p:nvPr>
        </p:nvSpPr>
        <p:spPr>
          <a:xfrm>
            <a:off x="839787" y="2228850"/>
            <a:ext cx="3932237" cy="3811588"/>
          </a:xfrm>
        </p:spPr>
        <p:txBody>
          <a:bodyPr>
            <a:normAutofit fontScale="92500" lnSpcReduction="20000"/>
          </a:bodyPr>
          <a:lstStyle/>
          <a:p>
            <a:endParaRPr lang="en-US" sz="2800" b="1"/>
          </a:p>
          <a:p>
            <a:r>
              <a:rPr lang="en-US" sz="2800" b="1" i="1">
                <a:solidFill>
                  <a:schemeClr val="accent1"/>
                </a:solidFill>
              </a:rPr>
              <a:t>Appendix C- Professional Employees</a:t>
            </a:r>
          </a:p>
          <a:p>
            <a:endParaRPr lang="en-US" sz="2800" b="1" i="1">
              <a:solidFill>
                <a:schemeClr val="accent1"/>
              </a:solidFill>
            </a:endParaRPr>
          </a:p>
          <a:p>
            <a:r>
              <a:rPr lang="en-US" sz="2800" i="1">
                <a:solidFill>
                  <a:schemeClr val="accent1"/>
                </a:solidFill>
              </a:rPr>
              <a:t>Upgrade – School Based MSW to P7 – Licensed Clinical Social Worker </a:t>
            </a:r>
            <a:r>
              <a:rPr lang="en-US" sz="2800" b="1" i="1">
                <a:solidFill>
                  <a:schemeClr val="accent1"/>
                </a:solidFill>
              </a:rPr>
              <a:t>	</a:t>
            </a:r>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60</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6574713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fontScale="90000"/>
          </a:bodyPr>
          <a:lstStyle/>
          <a:p>
            <a:r>
              <a:rPr lang="en-US" sz="2800" b="1">
                <a:solidFill>
                  <a:schemeClr val="bg1"/>
                </a:solidFill>
              </a:rPr>
              <a:t>Wages, Benefits and Upgrades Cont.</a:t>
            </a:r>
          </a:p>
        </p:txBody>
      </p:sp>
      <p:sp>
        <p:nvSpPr>
          <p:cNvPr id="3" name="Content Placeholder 2"/>
          <p:cNvSpPr>
            <a:spLocks noGrp="1"/>
          </p:cNvSpPr>
          <p:nvPr>
            <p:ph idx="1"/>
          </p:nvPr>
        </p:nvSpPr>
        <p:spPr>
          <a:xfrm>
            <a:off x="5183188" y="590551"/>
            <a:ext cx="6172200" cy="5270500"/>
          </a:xfrm>
        </p:spPr>
        <p:txBody>
          <a:bodyPr>
            <a:normAutofit/>
          </a:bodyPr>
          <a:lstStyle/>
          <a:p>
            <a:r>
              <a:rPr lang="en-US">
                <a:solidFill>
                  <a:schemeClr val="accent1"/>
                </a:solidFill>
              </a:rPr>
              <a:t>Increase to Charge, Triage and OR Service Line Lead Pay to $3</a:t>
            </a:r>
          </a:p>
          <a:p>
            <a:endParaRPr lang="en-US">
              <a:solidFill>
                <a:schemeClr val="accent1"/>
              </a:solidFill>
            </a:endParaRPr>
          </a:p>
          <a:p>
            <a:r>
              <a:rPr lang="en-US">
                <a:solidFill>
                  <a:schemeClr val="accent1"/>
                </a:solidFill>
              </a:rPr>
              <a:t>Adult Site Rapid Resp. RN - $6</a:t>
            </a:r>
          </a:p>
          <a:p>
            <a:endParaRPr lang="en-US">
              <a:solidFill>
                <a:schemeClr val="accent1"/>
              </a:solidFill>
            </a:endParaRPr>
          </a:p>
          <a:p>
            <a:r>
              <a:rPr lang="en-US">
                <a:solidFill>
                  <a:schemeClr val="accent1"/>
                </a:solidFill>
              </a:rPr>
              <a:t>Increase to Preceptor Pay to $3.25</a:t>
            </a:r>
          </a:p>
          <a:p>
            <a:endParaRPr lang="en-US"/>
          </a:p>
        </p:txBody>
      </p:sp>
      <p:sp>
        <p:nvSpPr>
          <p:cNvPr id="5" name="Text Placeholder 4"/>
          <p:cNvSpPr>
            <a:spLocks noGrp="1"/>
          </p:cNvSpPr>
          <p:nvPr>
            <p:ph type="body" sz="half" idx="2"/>
          </p:nvPr>
        </p:nvSpPr>
        <p:spPr/>
        <p:txBody>
          <a:bodyPr>
            <a:normAutofit lnSpcReduction="10000"/>
          </a:bodyPr>
          <a:lstStyle/>
          <a:p>
            <a:endParaRPr lang="en-US" sz="2800" b="1"/>
          </a:p>
          <a:p>
            <a:r>
              <a:rPr lang="en-US" sz="2800" b="1" i="1">
                <a:solidFill>
                  <a:schemeClr val="accent1"/>
                </a:solidFill>
              </a:rPr>
              <a:t>Appendix D – Registered Nurse</a:t>
            </a:r>
            <a:r>
              <a:rPr lang="en-US" sz="2800" b="1" i="1"/>
              <a:t>	</a:t>
            </a:r>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61</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7363687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fontScale="90000"/>
          </a:bodyPr>
          <a:lstStyle/>
          <a:p>
            <a:r>
              <a:rPr lang="en-US" sz="2800" b="1">
                <a:solidFill>
                  <a:schemeClr val="bg1"/>
                </a:solidFill>
              </a:rPr>
              <a:t>Wages, Benefits and Upgrades Cont.</a:t>
            </a:r>
          </a:p>
        </p:txBody>
      </p:sp>
      <p:sp>
        <p:nvSpPr>
          <p:cNvPr id="3" name="Content Placeholder 2"/>
          <p:cNvSpPr>
            <a:spLocks noGrp="1"/>
          </p:cNvSpPr>
          <p:nvPr>
            <p:ph idx="1"/>
          </p:nvPr>
        </p:nvSpPr>
        <p:spPr>
          <a:xfrm>
            <a:off x="5183188" y="590551"/>
            <a:ext cx="6172200" cy="5270500"/>
          </a:xfrm>
        </p:spPr>
        <p:txBody>
          <a:bodyPr>
            <a:noAutofit/>
          </a:bodyPr>
          <a:lstStyle/>
          <a:p>
            <a:pPr>
              <a:spcBef>
                <a:spcPts val="0"/>
              </a:spcBef>
            </a:pPr>
            <a:r>
              <a:rPr lang="en-US" sz="2200">
                <a:solidFill>
                  <a:schemeClr val="accent1"/>
                </a:solidFill>
              </a:rPr>
              <a:t>Increase to 3rd Shift Differential</a:t>
            </a:r>
          </a:p>
          <a:p>
            <a:pPr lvl="1">
              <a:spcBef>
                <a:spcPts val="0"/>
              </a:spcBef>
              <a:buFont typeface="Wingdings" panose="05000000000000000000" pitchFamily="2" charset="2"/>
              <a:buChar char="Ø"/>
            </a:pPr>
            <a:r>
              <a:rPr lang="en-US" sz="2200">
                <a:solidFill>
                  <a:schemeClr val="accent1"/>
                </a:solidFill>
              </a:rPr>
              <a:t>$2.20 Effective 1</a:t>
            </a:r>
            <a:r>
              <a:rPr lang="en-US" sz="2200" baseline="30000">
                <a:solidFill>
                  <a:schemeClr val="accent1"/>
                </a:solidFill>
              </a:rPr>
              <a:t>st</a:t>
            </a:r>
            <a:r>
              <a:rPr lang="en-US" sz="2200">
                <a:solidFill>
                  <a:schemeClr val="accent1"/>
                </a:solidFill>
              </a:rPr>
              <a:t> PP following  Ratification</a:t>
            </a:r>
          </a:p>
          <a:p>
            <a:pPr lvl="1">
              <a:spcBef>
                <a:spcPts val="0"/>
              </a:spcBef>
              <a:buFont typeface="Wingdings" panose="05000000000000000000" pitchFamily="2" charset="2"/>
              <a:buChar char="Ø"/>
            </a:pPr>
            <a:r>
              <a:rPr lang="en-US" sz="2200">
                <a:solidFill>
                  <a:schemeClr val="accent1"/>
                </a:solidFill>
              </a:rPr>
              <a:t>$2.45 Effective PP containing 6/1/26</a:t>
            </a:r>
          </a:p>
          <a:p>
            <a:pPr lvl="1">
              <a:spcBef>
                <a:spcPts val="0"/>
              </a:spcBef>
              <a:buFont typeface="Wingdings" panose="05000000000000000000" pitchFamily="2" charset="2"/>
              <a:buChar char="Ø"/>
            </a:pPr>
            <a:r>
              <a:rPr lang="en-US" sz="2200">
                <a:solidFill>
                  <a:schemeClr val="accent1"/>
                </a:solidFill>
              </a:rPr>
              <a:t>$2.70 Effective PP containing 6/1/27</a:t>
            </a:r>
          </a:p>
          <a:p>
            <a:pPr>
              <a:spcBef>
                <a:spcPts val="0"/>
              </a:spcBef>
            </a:pPr>
            <a:endParaRPr lang="en-US" sz="2200">
              <a:solidFill>
                <a:schemeClr val="accent1"/>
              </a:solidFill>
            </a:endParaRPr>
          </a:p>
          <a:p>
            <a:pPr>
              <a:spcBef>
                <a:spcPts val="0"/>
              </a:spcBef>
            </a:pPr>
            <a:r>
              <a:rPr lang="en-US" sz="2200">
                <a:solidFill>
                  <a:schemeClr val="accent1"/>
                </a:solidFill>
              </a:rPr>
              <a:t>Increase to 3</a:t>
            </a:r>
            <a:r>
              <a:rPr lang="en-US" sz="2200" baseline="30000">
                <a:solidFill>
                  <a:schemeClr val="accent1"/>
                </a:solidFill>
              </a:rPr>
              <a:t>rd</a:t>
            </a:r>
            <a:r>
              <a:rPr lang="en-US" sz="2200">
                <a:solidFill>
                  <a:schemeClr val="accent1"/>
                </a:solidFill>
              </a:rPr>
              <a:t> Shift Differential for  all Respiratory Therapist titles, Histology Tech, Histology Asst. and Med Techs to $4.50 </a:t>
            </a:r>
          </a:p>
          <a:p>
            <a:pPr>
              <a:spcBef>
                <a:spcPts val="0"/>
              </a:spcBef>
            </a:pPr>
            <a:endParaRPr lang="en-US" sz="2200">
              <a:solidFill>
                <a:schemeClr val="accent1"/>
              </a:solidFill>
            </a:endParaRPr>
          </a:p>
          <a:p>
            <a:pPr>
              <a:spcBef>
                <a:spcPts val="0"/>
              </a:spcBef>
            </a:pPr>
            <a:r>
              <a:rPr lang="en-US" sz="2200">
                <a:solidFill>
                  <a:schemeClr val="accent1"/>
                </a:solidFill>
              </a:rPr>
              <a:t>Trainer Pay Increase to $2.50 </a:t>
            </a:r>
          </a:p>
          <a:p>
            <a:pPr>
              <a:spcBef>
                <a:spcPts val="0"/>
              </a:spcBef>
            </a:pPr>
            <a:endParaRPr lang="en-US" sz="2200">
              <a:solidFill>
                <a:schemeClr val="accent1"/>
              </a:solidFill>
            </a:endParaRPr>
          </a:p>
          <a:p>
            <a:pPr>
              <a:spcBef>
                <a:spcPts val="0"/>
              </a:spcBef>
            </a:pPr>
            <a:r>
              <a:rPr lang="en-US" sz="2200">
                <a:solidFill>
                  <a:schemeClr val="accent1"/>
                </a:solidFill>
              </a:rPr>
              <a:t>Language added to allow employees who leave KH who held a Lead or Sr. position to RTW at KH in a Non-Lead or Sr. Position for the same Job title at the prior wage step</a:t>
            </a:r>
            <a:endParaRPr lang="en-US" sz="2200"/>
          </a:p>
        </p:txBody>
      </p:sp>
      <p:sp>
        <p:nvSpPr>
          <p:cNvPr id="5" name="Text Placeholder 4"/>
          <p:cNvSpPr>
            <a:spLocks noGrp="1"/>
          </p:cNvSpPr>
          <p:nvPr>
            <p:ph type="body" sz="half" idx="2"/>
          </p:nvPr>
        </p:nvSpPr>
        <p:spPr/>
        <p:txBody>
          <a:bodyPr>
            <a:normAutofit fontScale="62500" lnSpcReduction="20000"/>
          </a:bodyPr>
          <a:lstStyle/>
          <a:p>
            <a:endParaRPr lang="en-US" sz="2800" b="1"/>
          </a:p>
          <a:p>
            <a:r>
              <a:rPr lang="en-US" sz="2800" b="1" i="1">
                <a:solidFill>
                  <a:schemeClr val="accent1"/>
                </a:solidFill>
              </a:rPr>
              <a:t>Appendix F – </a:t>
            </a:r>
          </a:p>
          <a:p>
            <a:r>
              <a:rPr lang="en-US" sz="2800" b="1" i="1">
                <a:solidFill>
                  <a:schemeClr val="accent1"/>
                </a:solidFill>
              </a:rPr>
              <a:t>Technical Employees	</a:t>
            </a:r>
          </a:p>
          <a:p>
            <a:endParaRPr lang="en-US" sz="2800" b="1" i="1">
              <a:solidFill>
                <a:schemeClr val="accent1"/>
              </a:solidFill>
            </a:endParaRPr>
          </a:p>
          <a:p>
            <a:r>
              <a:rPr lang="en-US" sz="2800" i="1">
                <a:solidFill>
                  <a:schemeClr val="accent1"/>
                </a:solidFill>
              </a:rPr>
              <a:t>Upgrade: Licensed Practical Nurse to T11A</a:t>
            </a:r>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62</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928215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a:solidFill>
                  <a:schemeClr val="accent1"/>
                </a:solidFill>
              </a:rPr>
              <a:t>Miscellaneous</a:t>
            </a:r>
          </a:p>
        </p:txBody>
      </p:sp>
      <p:sp>
        <p:nvSpPr>
          <p:cNvPr id="3" name="Slide Number Placeholder 2"/>
          <p:cNvSpPr>
            <a:spLocks noGrp="1"/>
          </p:cNvSpPr>
          <p:nvPr>
            <p:ph type="sldNum" sz="quarter" idx="12"/>
          </p:nvPr>
        </p:nvSpPr>
        <p:spPr/>
        <p:txBody>
          <a:bodyPr/>
          <a:lstStyle/>
          <a:p>
            <a:fld id="{E5803530-6EF4-B34E-9811-88B18485BB25}" type="slidenum">
              <a:rPr lang="en-US" smtClean="0"/>
              <a:t>63</a:t>
            </a:fld>
            <a:endParaRPr lang="en-US"/>
          </a:p>
        </p:txBody>
      </p:sp>
    </p:spTree>
    <p:extLst>
      <p:ext uri="{BB962C8B-B14F-4D97-AF65-F5344CB8AC3E}">
        <p14:creationId xmlns:p14="http://schemas.microsoft.com/office/powerpoint/2010/main" val="156795171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30827" y="265279"/>
            <a:ext cx="10515600" cy="1204763"/>
          </a:xfrm>
        </p:spPr>
        <p:txBody>
          <a:bodyPr/>
          <a:lstStyle/>
          <a:p>
            <a:endParaRPr lang="en-US"/>
          </a:p>
        </p:txBody>
      </p:sp>
      <p:sp>
        <p:nvSpPr>
          <p:cNvPr id="3" name="Content Placeholder 2"/>
          <p:cNvSpPr>
            <a:spLocks noGrp="1"/>
          </p:cNvSpPr>
          <p:nvPr>
            <p:ph idx="1"/>
          </p:nvPr>
        </p:nvSpPr>
        <p:spPr>
          <a:xfrm>
            <a:off x="838200" y="1631677"/>
            <a:ext cx="10515600" cy="4311923"/>
          </a:xfrm>
        </p:spPr>
        <p:txBody>
          <a:bodyPr>
            <a:noAutofit/>
          </a:bodyPr>
          <a:lstStyle/>
          <a:p>
            <a:pPr>
              <a:spcBef>
                <a:spcPts val="0"/>
              </a:spcBef>
            </a:pPr>
            <a:r>
              <a:rPr lang="en-US" sz="1550" b="1">
                <a:solidFill>
                  <a:schemeClr val="accent1"/>
                </a:solidFill>
              </a:rPr>
              <a:t>Article 72 – Committees </a:t>
            </a:r>
            <a:r>
              <a:rPr lang="en-US" sz="1550">
                <a:solidFill>
                  <a:schemeClr val="accent1"/>
                </a:solidFill>
              </a:rPr>
              <a:t>– added LTC State Staffing</a:t>
            </a:r>
          </a:p>
          <a:p>
            <a:pPr>
              <a:spcBef>
                <a:spcPts val="0"/>
              </a:spcBef>
            </a:pPr>
            <a:r>
              <a:rPr lang="en-US" sz="1550" b="1">
                <a:solidFill>
                  <a:schemeClr val="accent1"/>
                </a:solidFill>
              </a:rPr>
              <a:t>Article 76- Staffing and Productivity Committees </a:t>
            </a:r>
          </a:p>
          <a:p>
            <a:pPr lvl="1">
              <a:spcBef>
                <a:spcPts val="0"/>
              </a:spcBef>
              <a:buFont typeface="Wingdings" panose="05000000000000000000" pitchFamily="2" charset="2"/>
              <a:buChar char="Ø"/>
            </a:pPr>
            <a:r>
              <a:rPr lang="en-US" sz="1550">
                <a:solidFill>
                  <a:schemeClr val="accent1"/>
                </a:solidFill>
              </a:rPr>
              <a:t>Missed Meals and Breaks should be discussed  at the monthly Staffing and Productivity Committees</a:t>
            </a:r>
          </a:p>
          <a:p>
            <a:pPr>
              <a:spcBef>
                <a:spcPts val="0"/>
              </a:spcBef>
            </a:pPr>
            <a:r>
              <a:rPr lang="en-US" sz="1550" b="1">
                <a:solidFill>
                  <a:schemeClr val="accent1"/>
                </a:solidFill>
              </a:rPr>
              <a:t>Article 80 – School Health Employees</a:t>
            </a:r>
            <a:r>
              <a:rPr lang="en-US" sz="1550">
                <a:solidFill>
                  <a:schemeClr val="accent1"/>
                </a:solidFill>
              </a:rPr>
              <a:t> </a:t>
            </a:r>
          </a:p>
          <a:p>
            <a:pPr lvl="1">
              <a:spcBef>
                <a:spcPts val="0"/>
              </a:spcBef>
              <a:buFont typeface="Wingdings" panose="05000000000000000000" pitchFamily="2" charset="2"/>
              <a:buChar char="Ø"/>
            </a:pPr>
            <a:r>
              <a:rPr lang="en-US" sz="1550">
                <a:solidFill>
                  <a:schemeClr val="accent1"/>
                </a:solidFill>
              </a:rPr>
              <a:t>Superintendent Conference days will not be considered regularly scheduled work days - previously staff could use PTO or excused absence </a:t>
            </a:r>
          </a:p>
          <a:p>
            <a:pPr lvl="1">
              <a:spcBef>
                <a:spcPts val="0"/>
              </a:spcBef>
              <a:buFont typeface="Wingdings" panose="05000000000000000000" pitchFamily="2" charset="2"/>
              <a:buChar char="Ø"/>
            </a:pPr>
            <a:r>
              <a:rPr lang="en-US" sz="1550">
                <a:solidFill>
                  <a:schemeClr val="accent1"/>
                </a:solidFill>
              </a:rPr>
              <a:t>A commitment was also made to review the school calendar at the School Labor Management Committee</a:t>
            </a:r>
          </a:p>
          <a:p>
            <a:pPr>
              <a:spcBef>
                <a:spcPts val="0"/>
              </a:spcBef>
            </a:pPr>
            <a:r>
              <a:rPr lang="en-US" sz="1550" b="1">
                <a:solidFill>
                  <a:schemeClr val="accent1"/>
                </a:solidFill>
              </a:rPr>
              <a:t>MOU #13 – Bulletin Boards </a:t>
            </a:r>
          </a:p>
          <a:p>
            <a:pPr lvl="1">
              <a:spcBef>
                <a:spcPts val="0"/>
              </a:spcBef>
              <a:buFont typeface="Wingdings" panose="05000000000000000000" pitchFamily="2" charset="2"/>
              <a:buChar char="Ø"/>
            </a:pPr>
            <a:r>
              <a:rPr lang="en-US" sz="1550">
                <a:solidFill>
                  <a:schemeClr val="accent1"/>
                </a:solidFill>
              </a:rPr>
              <a:t>a new board for CWA should be hung in the BGMC OR Breakroom </a:t>
            </a:r>
          </a:p>
          <a:p>
            <a:pPr>
              <a:spcBef>
                <a:spcPts val="0"/>
              </a:spcBef>
            </a:pPr>
            <a:r>
              <a:rPr lang="en-US" sz="1550" b="1">
                <a:solidFill>
                  <a:schemeClr val="accent1"/>
                </a:solidFill>
              </a:rPr>
              <a:t>MOU #22 – PTO Grandfathering </a:t>
            </a:r>
            <a:r>
              <a:rPr lang="en-US" sz="1550">
                <a:solidFill>
                  <a:schemeClr val="accent1"/>
                </a:solidFill>
              </a:rPr>
              <a:t>- removed the scales for BGMC RN and TCC</a:t>
            </a:r>
          </a:p>
          <a:p>
            <a:pPr>
              <a:spcBef>
                <a:spcPts val="0"/>
              </a:spcBef>
            </a:pPr>
            <a:r>
              <a:rPr lang="en-US" sz="1550" b="1">
                <a:solidFill>
                  <a:schemeClr val="accent1"/>
                </a:solidFill>
              </a:rPr>
              <a:t>MOU #25 – Uniform Colors </a:t>
            </a:r>
          </a:p>
          <a:p>
            <a:pPr lvl="1">
              <a:spcBef>
                <a:spcPts val="0"/>
              </a:spcBef>
              <a:buFont typeface="Wingdings" panose="05000000000000000000" pitchFamily="2" charset="2"/>
              <a:buChar char="Ø"/>
            </a:pPr>
            <a:r>
              <a:rPr lang="en-US" sz="1550">
                <a:solidFill>
                  <a:schemeClr val="accent1"/>
                </a:solidFill>
              </a:rPr>
              <a:t>LTC &amp; Hospital Setting Nursing Units – changed language to state </a:t>
            </a:r>
            <a:r>
              <a:rPr lang="en-US" sz="1550" b="1">
                <a:solidFill>
                  <a:schemeClr val="accent1"/>
                </a:solidFill>
              </a:rPr>
              <a:t>If the Employer decides to modify uniform colors in the future</a:t>
            </a:r>
            <a:r>
              <a:rPr lang="en-US" sz="1550">
                <a:solidFill>
                  <a:schemeClr val="accent1"/>
                </a:solidFill>
              </a:rPr>
              <a:t>, the Union agrees to have a discussion. </a:t>
            </a:r>
            <a:endParaRPr lang="en-US" sz="1550"/>
          </a:p>
        </p:txBody>
      </p:sp>
      <p:sp>
        <p:nvSpPr>
          <p:cNvPr id="4" name="Slide Number Placeholder 3"/>
          <p:cNvSpPr>
            <a:spLocks noGrp="1"/>
          </p:cNvSpPr>
          <p:nvPr>
            <p:ph type="sldNum" sz="quarter" idx="12"/>
          </p:nvPr>
        </p:nvSpPr>
        <p:spPr/>
        <p:txBody>
          <a:bodyPr/>
          <a:lstStyle/>
          <a:p>
            <a:fld id="{E5803530-6EF4-B34E-9811-88B18485BB25}" type="slidenum">
              <a:rPr lang="en-US" smtClean="0"/>
              <a:t>64</a:t>
            </a:fld>
            <a:endParaRPr lang="en-US"/>
          </a:p>
        </p:txBody>
      </p:sp>
      <p:sp>
        <p:nvSpPr>
          <p:cNvPr id="7" name="Title 1"/>
          <p:cNvSpPr txBox="1">
            <a:spLocks/>
          </p:cNvSpPr>
          <p:nvPr/>
        </p:nvSpPr>
        <p:spPr>
          <a:xfrm>
            <a:off x="813954" y="426914"/>
            <a:ext cx="10539846" cy="1167819"/>
          </a:xfrm>
          <a:prstGeom prst="rect">
            <a:avLst/>
          </a:prstGeom>
          <a:solidFill>
            <a:schemeClr val="accent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a:solidFill>
                  <a:schemeClr val="bg1"/>
                </a:solidFill>
              </a:rPr>
              <a:t>Miscellaneous</a:t>
            </a:r>
          </a:p>
        </p:txBody>
      </p:sp>
      <p:sp>
        <p:nvSpPr>
          <p:cNvPr id="8" name="Rectangle 7"/>
          <p:cNvSpPr/>
          <p:nvPr/>
        </p:nvSpPr>
        <p:spPr>
          <a:xfrm>
            <a:off x="730827" y="274228"/>
            <a:ext cx="10515600" cy="11804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6138418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Miscellaneous</a:t>
            </a:r>
          </a:p>
        </p:txBody>
      </p:sp>
      <p:sp>
        <p:nvSpPr>
          <p:cNvPr id="3" name="Content Placeholder 2"/>
          <p:cNvSpPr>
            <a:spLocks noGrp="1"/>
          </p:cNvSpPr>
          <p:nvPr>
            <p:ph idx="1"/>
          </p:nvPr>
        </p:nvSpPr>
        <p:spPr>
          <a:xfrm>
            <a:off x="5183187" y="729575"/>
            <a:ext cx="6382999" cy="5131476"/>
          </a:xfrm>
        </p:spPr>
        <p:txBody>
          <a:bodyPr>
            <a:noAutofit/>
          </a:bodyPr>
          <a:lstStyle/>
          <a:p>
            <a:pPr marL="0" indent="0">
              <a:spcBef>
                <a:spcPts val="0"/>
              </a:spcBef>
              <a:spcAft>
                <a:spcPts val="600"/>
              </a:spcAft>
              <a:buNone/>
            </a:pPr>
            <a:r>
              <a:rPr lang="en-US" sz="2000">
                <a:solidFill>
                  <a:schemeClr val="accent1"/>
                </a:solidFill>
              </a:rPr>
              <a:t>Kaleida Health Made the following commitments:</a:t>
            </a:r>
          </a:p>
          <a:p>
            <a:pPr lvl="1">
              <a:buFont typeface="Wingdings" panose="05000000000000000000" pitchFamily="2" charset="2"/>
              <a:buChar char="Ø"/>
            </a:pPr>
            <a:r>
              <a:rPr lang="en-US" sz="2000">
                <a:solidFill>
                  <a:schemeClr val="accent1"/>
                </a:solidFill>
              </a:rPr>
              <a:t>To engage a subject matter expert and create a joint wellness sub-committee of the Health and Safety Committee.  </a:t>
            </a:r>
          </a:p>
          <a:p>
            <a:pPr lvl="1">
              <a:buFont typeface="Wingdings" panose="05000000000000000000" pitchFamily="2" charset="2"/>
              <a:buChar char="Ø"/>
            </a:pPr>
            <a:r>
              <a:rPr lang="en-US" sz="2000">
                <a:solidFill>
                  <a:schemeClr val="accent1"/>
                </a:solidFill>
              </a:rPr>
              <a:t>To perform an assessment of current environment and culture utilizing an agreed upon method by the committee which may include, focus groups, surveys, or department meetings. </a:t>
            </a:r>
          </a:p>
          <a:p>
            <a:pPr lvl="1">
              <a:buFont typeface="Wingdings" panose="05000000000000000000" pitchFamily="2" charset="2"/>
              <a:buChar char="Ø"/>
            </a:pPr>
            <a:r>
              <a:rPr lang="en-US" sz="2000">
                <a:solidFill>
                  <a:schemeClr val="accent1"/>
                </a:solidFill>
              </a:rPr>
              <a:t>To review assessment results with team members and utilize responses to develop the best method to provide education and professional development, best practices to achieve Healthy Work Environment standards. </a:t>
            </a:r>
          </a:p>
        </p:txBody>
      </p:sp>
      <p:sp>
        <p:nvSpPr>
          <p:cNvPr id="5" name="Text Placeholder 4"/>
          <p:cNvSpPr>
            <a:spLocks noGrp="1"/>
          </p:cNvSpPr>
          <p:nvPr>
            <p:ph type="body" sz="half" idx="2"/>
          </p:nvPr>
        </p:nvSpPr>
        <p:spPr>
          <a:xfrm>
            <a:off x="839788" y="2276272"/>
            <a:ext cx="3932237" cy="3592716"/>
          </a:xfrm>
        </p:spPr>
        <p:txBody>
          <a:bodyPr>
            <a:normAutofit/>
          </a:bodyPr>
          <a:lstStyle/>
          <a:p>
            <a:r>
              <a:rPr lang="en-US" sz="2800" b="1" i="1">
                <a:solidFill>
                  <a:schemeClr val="accent1"/>
                </a:solidFill>
              </a:rPr>
              <a:t>Letter of Intent #6 - Healthy Work Environment</a:t>
            </a:r>
            <a:endParaRPr lang="en-US" sz="2800" i="1">
              <a:solidFill>
                <a:schemeClr val="accent1"/>
              </a:solidFill>
            </a:endParaRPr>
          </a:p>
        </p:txBody>
      </p:sp>
      <p:sp>
        <p:nvSpPr>
          <p:cNvPr id="4" name="Slide Number Placeholder 3"/>
          <p:cNvSpPr>
            <a:spLocks noGrp="1"/>
          </p:cNvSpPr>
          <p:nvPr>
            <p:ph type="sldNum" sz="quarter" idx="12"/>
          </p:nvPr>
        </p:nvSpPr>
        <p:spPr/>
        <p:txBody>
          <a:bodyPr/>
          <a:lstStyle/>
          <a:p>
            <a:fld id="{E5803530-6EF4-B34E-9811-88B18485BB25}" type="slidenum">
              <a:rPr lang="en-US" smtClean="0"/>
              <a:t>65</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5676300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5"/>
          <p:cNvSpPr>
            <a:spLocks noGrp="1"/>
          </p:cNvSpPr>
          <p:nvPr>
            <p:ph type="title"/>
          </p:nvPr>
        </p:nvSpPr>
        <p:spPr>
          <a:xfrm>
            <a:off x="730827" y="265279"/>
            <a:ext cx="10515600" cy="1204763"/>
          </a:xfrm>
        </p:spPr>
        <p:txBody>
          <a:bodyPr/>
          <a:lstStyle/>
          <a:p>
            <a:endParaRPr lang="en-US"/>
          </a:p>
        </p:txBody>
      </p:sp>
      <p:sp>
        <p:nvSpPr>
          <p:cNvPr id="3" name="Content Placeholder 2"/>
          <p:cNvSpPr>
            <a:spLocks noGrp="1"/>
          </p:cNvSpPr>
          <p:nvPr>
            <p:ph idx="1"/>
          </p:nvPr>
        </p:nvSpPr>
        <p:spPr>
          <a:xfrm>
            <a:off x="838200" y="1756369"/>
            <a:ext cx="10515600" cy="4245598"/>
          </a:xfrm>
        </p:spPr>
        <p:txBody>
          <a:bodyPr>
            <a:normAutofit fontScale="92500"/>
          </a:bodyPr>
          <a:lstStyle/>
          <a:p>
            <a:r>
              <a:rPr lang="en-US" b="1">
                <a:solidFill>
                  <a:schemeClr val="accent1"/>
                </a:solidFill>
              </a:rPr>
              <a:t>MOU #31 Clinical Pharmacy Coordinator Qualifications</a:t>
            </a:r>
          </a:p>
          <a:p>
            <a:pPr lvl="1">
              <a:buFont typeface="Wingdings" panose="05000000000000000000" pitchFamily="2" charset="2"/>
              <a:buChar char="Ø"/>
            </a:pPr>
            <a:r>
              <a:rPr lang="en-US" sz="2800">
                <a:solidFill>
                  <a:schemeClr val="accent1"/>
                </a:solidFill>
              </a:rPr>
              <a:t>Removed 2 names that were no longer relevant</a:t>
            </a:r>
          </a:p>
          <a:p>
            <a:r>
              <a:rPr lang="en-US" b="1">
                <a:solidFill>
                  <a:schemeClr val="accent1"/>
                </a:solidFill>
              </a:rPr>
              <a:t>MOU #43 Contracting Out Work/Bargaining Unit Work </a:t>
            </a:r>
          </a:p>
          <a:p>
            <a:pPr lvl="1">
              <a:buFont typeface="Wingdings" panose="05000000000000000000" pitchFamily="2" charset="2"/>
              <a:buChar char="Ø"/>
            </a:pPr>
            <a:r>
              <a:rPr lang="en-US" sz="2800">
                <a:solidFill>
                  <a:schemeClr val="accent1"/>
                </a:solidFill>
              </a:rPr>
              <a:t>Updated name of current vendor – Accurate Neuro Monitoring</a:t>
            </a:r>
          </a:p>
          <a:p>
            <a:pPr lvl="1">
              <a:buFont typeface="Wingdings" panose="05000000000000000000" pitchFamily="2" charset="2"/>
              <a:buChar char="Ø"/>
            </a:pPr>
            <a:r>
              <a:rPr lang="en-US" sz="2800">
                <a:solidFill>
                  <a:schemeClr val="accent1"/>
                </a:solidFill>
              </a:rPr>
              <a:t>Section 4 - The parties agreed that if there are changes regarding coverage in Electro neurodiagnostic work between various sites of KH, they will meet to negotiate such Multi Site Float Pool lang.</a:t>
            </a:r>
          </a:p>
          <a:p>
            <a:pPr marL="0" indent="0">
              <a:buNone/>
            </a:pPr>
            <a:endParaRPr lang="en-US" b="1"/>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66</a:t>
            </a:fld>
            <a:endParaRPr lang="en-US"/>
          </a:p>
        </p:txBody>
      </p:sp>
      <p:sp>
        <p:nvSpPr>
          <p:cNvPr id="9" name="Title 1"/>
          <p:cNvSpPr txBox="1">
            <a:spLocks/>
          </p:cNvSpPr>
          <p:nvPr/>
        </p:nvSpPr>
        <p:spPr>
          <a:xfrm>
            <a:off x="813954" y="426914"/>
            <a:ext cx="10539846" cy="1167819"/>
          </a:xfrm>
          <a:prstGeom prst="rect">
            <a:avLst/>
          </a:prstGeom>
          <a:solidFill>
            <a:schemeClr val="accent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a:solidFill>
                  <a:schemeClr val="bg1"/>
                </a:solidFill>
              </a:rPr>
              <a:t>Miscellaneous</a:t>
            </a:r>
          </a:p>
        </p:txBody>
      </p:sp>
      <p:sp>
        <p:nvSpPr>
          <p:cNvPr id="10" name="Rectangle 9"/>
          <p:cNvSpPr/>
          <p:nvPr/>
        </p:nvSpPr>
        <p:spPr>
          <a:xfrm>
            <a:off x="730827" y="274228"/>
            <a:ext cx="10515600" cy="11804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5803181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52379" y="607759"/>
            <a:ext cx="4121318" cy="1184564"/>
          </a:xfrm>
          <a:solidFill>
            <a:schemeClr val="accent1"/>
          </a:solidFill>
        </p:spPr>
        <p:txBody>
          <a:bodyPr>
            <a:normAutofit/>
          </a:bodyPr>
          <a:lstStyle/>
          <a:p>
            <a:r>
              <a:rPr lang="en-US" b="1">
                <a:solidFill>
                  <a:schemeClr val="bg1"/>
                </a:solidFill>
              </a:rPr>
              <a:t>Miscellaneous</a:t>
            </a:r>
          </a:p>
        </p:txBody>
      </p:sp>
      <p:sp>
        <p:nvSpPr>
          <p:cNvPr id="3" name="Content Placeholder 2"/>
          <p:cNvSpPr>
            <a:spLocks noGrp="1"/>
          </p:cNvSpPr>
          <p:nvPr>
            <p:ph idx="1"/>
          </p:nvPr>
        </p:nvSpPr>
        <p:spPr>
          <a:xfrm>
            <a:off x="5183187" y="607759"/>
            <a:ext cx="6392727" cy="5253291"/>
          </a:xfrm>
        </p:spPr>
        <p:txBody>
          <a:bodyPr>
            <a:normAutofit/>
          </a:bodyPr>
          <a:lstStyle/>
          <a:p>
            <a:pPr marL="0" indent="0">
              <a:spcAft>
                <a:spcPts val="600"/>
              </a:spcAft>
              <a:buNone/>
            </a:pPr>
            <a:r>
              <a:rPr lang="en-US" sz="2600">
                <a:solidFill>
                  <a:schemeClr val="accent1"/>
                </a:solidFill>
              </a:rPr>
              <a:t>Kaleida Health Made the following commitments to meet within 30 days the goal of implementing shared governance within 60-90 days following ratification: </a:t>
            </a:r>
          </a:p>
          <a:p>
            <a:r>
              <a:rPr lang="en-US" sz="2400">
                <a:solidFill>
                  <a:schemeClr val="accent1"/>
                </a:solidFill>
              </a:rPr>
              <a:t>The purpose is to resolve continuing concerns of the APP’s </a:t>
            </a:r>
          </a:p>
          <a:p>
            <a:r>
              <a:rPr lang="en-US" sz="2400">
                <a:solidFill>
                  <a:schemeClr val="accent1"/>
                </a:solidFill>
              </a:rPr>
              <a:t>Meetings to include the CNO, CMO, Site President, Union Leadership and a direct care APP from the unit</a:t>
            </a:r>
          </a:p>
          <a:p>
            <a:pPr marL="0" indent="0">
              <a:buNone/>
            </a:pPr>
            <a:endParaRPr lang="en-US" sz="2400">
              <a:solidFill>
                <a:schemeClr val="accent1"/>
              </a:solidFill>
            </a:endParaRPr>
          </a:p>
        </p:txBody>
      </p:sp>
      <p:sp>
        <p:nvSpPr>
          <p:cNvPr id="5" name="Text Placeholder 4"/>
          <p:cNvSpPr>
            <a:spLocks noGrp="1"/>
          </p:cNvSpPr>
          <p:nvPr>
            <p:ph type="body" sz="half" idx="2"/>
          </p:nvPr>
        </p:nvSpPr>
        <p:spPr>
          <a:xfrm>
            <a:off x="839787" y="2062264"/>
            <a:ext cx="4218596" cy="3806724"/>
          </a:xfrm>
        </p:spPr>
        <p:txBody>
          <a:bodyPr>
            <a:normAutofit/>
          </a:bodyPr>
          <a:lstStyle/>
          <a:p>
            <a:r>
              <a:rPr lang="en-US" sz="2800" b="1" i="1">
                <a:solidFill>
                  <a:schemeClr val="accent1"/>
                </a:solidFill>
              </a:rPr>
              <a:t>New Side Letters:</a:t>
            </a:r>
          </a:p>
          <a:p>
            <a:endParaRPr lang="en-US" sz="2800" b="1" i="1">
              <a:solidFill>
                <a:schemeClr val="accent1"/>
              </a:solidFill>
            </a:endParaRPr>
          </a:p>
          <a:p>
            <a:pPr marL="457200" indent="-457200">
              <a:buFont typeface="Arial" panose="020B0604020202020204" pitchFamily="34" charset="0"/>
              <a:buChar char="•"/>
            </a:pPr>
            <a:r>
              <a:rPr lang="en-US" sz="2600" i="1">
                <a:solidFill>
                  <a:schemeClr val="accent1"/>
                </a:solidFill>
              </a:rPr>
              <a:t>APP BGMC Neuro ICU</a:t>
            </a:r>
          </a:p>
          <a:p>
            <a:pPr marL="457200" indent="-457200">
              <a:buFont typeface="Arial" panose="020B0604020202020204" pitchFamily="34" charset="0"/>
              <a:buChar char="•"/>
            </a:pPr>
            <a:endParaRPr lang="en-US" sz="2800" i="1">
              <a:solidFill>
                <a:schemeClr val="accent1"/>
              </a:solidFill>
            </a:endParaRPr>
          </a:p>
          <a:p>
            <a:r>
              <a:rPr lang="en-US" sz="2600" i="1">
                <a:solidFill>
                  <a:schemeClr val="accent1"/>
                </a:solidFill>
              </a:rPr>
              <a:t> </a:t>
            </a:r>
          </a:p>
        </p:txBody>
      </p:sp>
      <p:sp>
        <p:nvSpPr>
          <p:cNvPr id="4" name="Slide Number Placeholder 3"/>
          <p:cNvSpPr>
            <a:spLocks noGrp="1"/>
          </p:cNvSpPr>
          <p:nvPr>
            <p:ph type="sldNum" sz="quarter" idx="12"/>
          </p:nvPr>
        </p:nvSpPr>
        <p:spPr/>
        <p:txBody>
          <a:bodyPr/>
          <a:lstStyle/>
          <a:p>
            <a:fld id="{E5803530-6EF4-B34E-9811-88B18485BB25}" type="slidenum">
              <a:rPr lang="en-US" smtClean="0"/>
              <a:t>67</a:t>
            </a:fld>
            <a:endParaRPr lang="en-US"/>
          </a:p>
        </p:txBody>
      </p:sp>
      <p:sp>
        <p:nvSpPr>
          <p:cNvPr id="8" name="Rectangle 7"/>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2677492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30827" y="265279"/>
            <a:ext cx="10515600" cy="1204763"/>
          </a:xfrm>
        </p:spPr>
        <p:txBody>
          <a:bodyPr/>
          <a:lstStyle/>
          <a:p>
            <a:endParaRPr lang="en-US"/>
          </a:p>
        </p:txBody>
      </p:sp>
      <p:sp>
        <p:nvSpPr>
          <p:cNvPr id="3" name="Content Placeholder 2"/>
          <p:cNvSpPr>
            <a:spLocks noGrp="1"/>
          </p:cNvSpPr>
          <p:nvPr>
            <p:ph idx="1"/>
          </p:nvPr>
        </p:nvSpPr>
        <p:spPr/>
        <p:txBody>
          <a:bodyPr/>
          <a:lstStyle/>
          <a:p>
            <a:r>
              <a:rPr lang="en-US">
                <a:solidFill>
                  <a:schemeClr val="accent1"/>
                </a:solidFill>
              </a:rPr>
              <a:t>General Clean Up throughout the entirety of the contract</a:t>
            </a:r>
          </a:p>
          <a:p>
            <a:r>
              <a:rPr lang="en-US">
                <a:solidFill>
                  <a:schemeClr val="accent1"/>
                </a:solidFill>
              </a:rPr>
              <a:t>Removed all references that remained: </a:t>
            </a:r>
          </a:p>
          <a:p>
            <a:pPr lvl="1"/>
            <a:r>
              <a:rPr lang="en-US">
                <a:solidFill>
                  <a:schemeClr val="accent1"/>
                </a:solidFill>
              </a:rPr>
              <a:t>6 Holidays &amp; replaced with 8 Holidays which is the current practice</a:t>
            </a:r>
          </a:p>
          <a:p>
            <a:pPr lvl="1"/>
            <a:r>
              <a:rPr lang="en-US">
                <a:solidFill>
                  <a:schemeClr val="accent1"/>
                </a:solidFill>
              </a:rPr>
              <a:t>IUOE</a:t>
            </a:r>
          </a:p>
          <a:p>
            <a:pPr lvl="1"/>
            <a:r>
              <a:rPr lang="en-US">
                <a:solidFill>
                  <a:schemeClr val="accent1"/>
                </a:solidFill>
              </a:rPr>
              <a:t>WCHOB and replaced with OCH </a:t>
            </a:r>
          </a:p>
          <a:p>
            <a:pPr lvl="1"/>
            <a:r>
              <a:rPr lang="en-US">
                <a:solidFill>
                  <a:schemeClr val="accent1"/>
                </a:solidFill>
              </a:rPr>
              <a:t>Updated all addresses</a:t>
            </a:r>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68</a:t>
            </a:fld>
            <a:endParaRPr lang="en-US"/>
          </a:p>
        </p:txBody>
      </p:sp>
      <p:sp>
        <p:nvSpPr>
          <p:cNvPr id="7" name="Title 1"/>
          <p:cNvSpPr txBox="1">
            <a:spLocks/>
          </p:cNvSpPr>
          <p:nvPr/>
        </p:nvSpPr>
        <p:spPr>
          <a:xfrm>
            <a:off x="813954" y="426914"/>
            <a:ext cx="10539846" cy="1167819"/>
          </a:xfrm>
          <a:prstGeom prst="rect">
            <a:avLst/>
          </a:prstGeom>
          <a:solidFill>
            <a:schemeClr val="accent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a:solidFill>
                  <a:schemeClr val="bg1"/>
                </a:solidFill>
              </a:rPr>
              <a:t>Miscellaneous</a:t>
            </a:r>
          </a:p>
        </p:txBody>
      </p:sp>
      <p:sp>
        <p:nvSpPr>
          <p:cNvPr id="8" name="Rectangle 7"/>
          <p:cNvSpPr/>
          <p:nvPr/>
        </p:nvSpPr>
        <p:spPr>
          <a:xfrm>
            <a:off x="730827" y="274228"/>
            <a:ext cx="10515600" cy="11804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523367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37117"/>
            <a:ext cx="10515600" cy="1325563"/>
          </a:xfrm>
        </p:spPr>
        <p:txBody>
          <a:bodyPr>
            <a:normAutofit/>
          </a:bodyPr>
          <a:lstStyle/>
          <a:p>
            <a:pPr algn="ctr"/>
            <a:r>
              <a:rPr lang="en-US" sz="6600" b="1">
                <a:solidFill>
                  <a:schemeClr val="accent1"/>
                </a:solidFill>
              </a:rPr>
              <a:t>Next Steps</a:t>
            </a:r>
          </a:p>
        </p:txBody>
      </p:sp>
      <p:sp>
        <p:nvSpPr>
          <p:cNvPr id="3" name="Slide Number Placeholder 2"/>
          <p:cNvSpPr>
            <a:spLocks noGrp="1"/>
          </p:cNvSpPr>
          <p:nvPr>
            <p:ph type="sldNum" sz="quarter" idx="12"/>
          </p:nvPr>
        </p:nvSpPr>
        <p:spPr/>
        <p:txBody>
          <a:bodyPr/>
          <a:lstStyle/>
          <a:p>
            <a:fld id="{E5803530-6EF4-B34E-9811-88B18485BB25}" type="slidenum">
              <a:rPr lang="en-US" smtClean="0"/>
              <a:t>69</a:t>
            </a:fld>
            <a:endParaRPr lang="en-US"/>
          </a:p>
        </p:txBody>
      </p:sp>
    </p:spTree>
    <p:extLst>
      <p:ext uri="{BB962C8B-B14F-4D97-AF65-F5344CB8AC3E}">
        <p14:creationId xmlns:p14="http://schemas.microsoft.com/office/powerpoint/2010/main" val="90665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19150" y="329153"/>
            <a:ext cx="10515600" cy="1325563"/>
          </a:xfrm>
        </p:spPr>
        <p:txBody>
          <a:bodyPr/>
          <a:lstStyle/>
          <a:p>
            <a:endParaRPr lang="en-US"/>
          </a:p>
        </p:txBody>
      </p:sp>
      <p:sp>
        <p:nvSpPr>
          <p:cNvPr id="3" name="Content Placeholder 2"/>
          <p:cNvSpPr>
            <a:spLocks noGrp="1"/>
          </p:cNvSpPr>
          <p:nvPr>
            <p:ph sz="half" idx="1"/>
          </p:nvPr>
        </p:nvSpPr>
        <p:spPr>
          <a:xfrm>
            <a:off x="883227" y="1942017"/>
            <a:ext cx="5181600" cy="4324639"/>
          </a:xfrm>
        </p:spPr>
        <p:txBody>
          <a:bodyPr>
            <a:noAutofit/>
          </a:bodyPr>
          <a:lstStyle/>
          <a:p>
            <a:pPr>
              <a:spcBef>
                <a:spcPts val="600"/>
              </a:spcBef>
            </a:pPr>
            <a:r>
              <a:rPr lang="en-US" sz="1600">
                <a:solidFill>
                  <a:schemeClr val="accent1"/>
                </a:solidFill>
              </a:rPr>
              <a:t>Article 6 – Union Representation </a:t>
            </a:r>
          </a:p>
          <a:p>
            <a:pPr>
              <a:spcBef>
                <a:spcPts val="600"/>
              </a:spcBef>
            </a:pPr>
            <a:r>
              <a:rPr lang="en-US" sz="1600">
                <a:solidFill>
                  <a:schemeClr val="accent1"/>
                </a:solidFill>
              </a:rPr>
              <a:t>Article 7- Grievance Procedure</a:t>
            </a:r>
          </a:p>
          <a:p>
            <a:pPr>
              <a:spcBef>
                <a:spcPts val="600"/>
              </a:spcBef>
            </a:pPr>
            <a:r>
              <a:rPr lang="en-US" sz="1600">
                <a:solidFill>
                  <a:schemeClr val="accent1"/>
                </a:solidFill>
              </a:rPr>
              <a:t>Article 9 – Categories of Employees</a:t>
            </a:r>
          </a:p>
          <a:p>
            <a:pPr>
              <a:spcBef>
                <a:spcPts val="600"/>
              </a:spcBef>
            </a:pPr>
            <a:r>
              <a:rPr lang="en-US" sz="1600">
                <a:solidFill>
                  <a:schemeClr val="accent1"/>
                </a:solidFill>
              </a:rPr>
              <a:t>Article 12 – Per Diem </a:t>
            </a:r>
          </a:p>
          <a:p>
            <a:pPr>
              <a:spcBef>
                <a:spcPts val="600"/>
              </a:spcBef>
            </a:pPr>
            <a:r>
              <a:rPr lang="en-US" sz="1600">
                <a:solidFill>
                  <a:schemeClr val="accent1"/>
                </a:solidFill>
              </a:rPr>
              <a:t>Article 14 – Weekend Employees </a:t>
            </a:r>
          </a:p>
          <a:p>
            <a:pPr>
              <a:spcBef>
                <a:spcPts val="600"/>
              </a:spcBef>
            </a:pPr>
            <a:r>
              <a:rPr lang="en-US" sz="1600">
                <a:solidFill>
                  <a:schemeClr val="accent1"/>
                </a:solidFill>
              </a:rPr>
              <a:t>Article 26 – Paid Time Off</a:t>
            </a:r>
          </a:p>
          <a:p>
            <a:pPr>
              <a:spcBef>
                <a:spcPts val="600"/>
              </a:spcBef>
            </a:pPr>
            <a:r>
              <a:rPr lang="en-US" sz="1600">
                <a:solidFill>
                  <a:schemeClr val="accent1"/>
                </a:solidFill>
              </a:rPr>
              <a:t>Article 46 -  Nursing Preceptor Program </a:t>
            </a:r>
          </a:p>
          <a:p>
            <a:pPr>
              <a:spcBef>
                <a:spcPts val="600"/>
              </a:spcBef>
            </a:pPr>
            <a:r>
              <a:rPr lang="en-US" sz="1600">
                <a:solidFill>
                  <a:schemeClr val="accent1"/>
                </a:solidFill>
              </a:rPr>
              <a:t>Article 53- Job Bidding and Transfers</a:t>
            </a:r>
          </a:p>
          <a:p>
            <a:pPr>
              <a:spcBef>
                <a:spcPts val="600"/>
              </a:spcBef>
            </a:pPr>
            <a:r>
              <a:rPr lang="en-US" sz="1600">
                <a:solidFill>
                  <a:schemeClr val="accent1"/>
                </a:solidFill>
              </a:rPr>
              <a:t>Article 60 – Uniforms</a:t>
            </a:r>
          </a:p>
          <a:p>
            <a:pPr>
              <a:spcBef>
                <a:spcPts val="600"/>
              </a:spcBef>
            </a:pPr>
            <a:r>
              <a:rPr lang="en-US" sz="1600">
                <a:solidFill>
                  <a:schemeClr val="accent1"/>
                </a:solidFill>
              </a:rPr>
              <a:t>Article 72 – Committee’s</a:t>
            </a:r>
          </a:p>
          <a:p>
            <a:pPr>
              <a:spcBef>
                <a:spcPts val="600"/>
              </a:spcBef>
            </a:pPr>
            <a:r>
              <a:rPr lang="en-US" sz="1600">
                <a:solidFill>
                  <a:schemeClr val="accent1"/>
                </a:solidFill>
              </a:rPr>
              <a:t>Article 76- Staffing and Productivity committee</a:t>
            </a:r>
          </a:p>
          <a:p>
            <a:pPr>
              <a:spcBef>
                <a:spcPts val="600"/>
              </a:spcBef>
            </a:pPr>
            <a:r>
              <a:rPr lang="en-US" sz="1600">
                <a:solidFill>
                  <a:schemeClr val="accent1"/>
                </a:solidFill>
              </a:rPr>
              <a:t>Article 90 – Technology, AI and Automation	</a:t>
            </a:r>
          </a:p>
          <a:p>
            <a:pPr>
              <a:spcBef>
                <a:spcPts val="600"/>
              </a:spcBef>
            </a:pPr>
            <a:r>
              <a:rPr lang="en-US" sz="1600">
                <a:solidFill>
                  <a:schemeClr val="accent1"/>
                </a:solidFill>
              </a:rPr>
              <a:t>Article 96- Clinical Progression Model </a:t>
            </a:r>
          </a:p>
        </p:txBody>
      </p:sp>
      <p:sp>
        <p:nvSpPr>
          <p:cNvPr id="5" name="Content Placeholder 4"/>
          <p:cNvSpPr>
            <a:spLocks noGrp="1"/>
          </p:cNvSpPr>
          <p:nvPr>
            <p:ph sz="half" idx="2"/>
          </p:nvPr>
        </p:nvSpPr>
        <p:spPr>
          <a:xfrm>
            <a:off x="6172200" y="1924030"/>
            <a:ext cx="5181600" cy="4324640"/>
          </a:xfrm>
        </p:spPr>
        <p:txBody>
          <a:bodyPr>
            <a:noAutofit/>
          </a:bodyPr>
          <a:lstStyle/>
          <a:p>
            <a:pPr>
              <a:spcBef>
                <a:spcPts val="600"/>
              </a:spcBef>
            </a:pPr>
            <a:r>
              <a:rPr lang="en-US" sz="1600">
                <a:solidFill>
                  <a:schemeClr val="accent1"/>
                </a:solidFill>
              </a:rPr>
              <a:t>Article 108 – Workplace Violence </a:t>
            </a:r>
          </a:p>
          <a:p>
            <a:pPr>
              <a:spcBef>
                <a:spcPts val="600"/>
              </a:spcBef>
            </a:pPr>
            <a:r>
              <a:rPr lang="en-US" sz="1600">
                <a:solidFill>
                  <a:schemeClr val="accent1"/>
                </a:solidFill>
              </a:rPr>
              <a:t>LOI #10 – Workplace Safety </a:t>
            </a:r>
          </a:p>
          <a:p>
            <a:pPr>
              <a:spcBef>
                <a:spcPts val="600"/>
              </a:spcBef>
            </a:pPr>
            <a:r>
              <a:rPr lang="en-US" sz="1600">
                <a:solidFill>
                  <a:schemeClr val="accent1"/>
                </a:solidFill>
              </a:rPr>
              <a:t>LOI # XX- Overlapping Shifts</a:t>
            </a:r>
          </a:p>
          <a:p>
            <a:pPr>
              <a:spcBef>
                <a:spcPts val="600"/>
              </a:spcBef>
            </a:pPr>
            <a:r>
              <a:rPr lang="en-US" sz="1600">
                <a:solidFill>
                  <a:schemeClr val="accent1"/>
                </a:solidFill>
              </a:rPr>
              <a:t>MOU #10 – Rotating Positions </a:t>
            </a:r>
          </a:p>
          <a:p>
            <a:pPr>
              <a:spcBef>
                <a:spcPts val="600"/>
              </a:spcBef>
            </a:pPr>
            <a:r>
              <a:rPr lang="en-US" sz="1600">
                <a:solidFill>
                  <a:schemeClr val="accent1"/>
                </a:solidFill>
              </a:rPr>
              <a:t>MOU #43 – Contracting out work/bargaining Unit work</a:t>
            </a:r>
          </a:p>
          <a:p>
            <a:pPr>
              <a:spcBef>
                <a:spcPts val="600"/>
              </a:spcBef>
            </a:pPr>
            <a:r>
              <a:rPr lang="en-US" sz="1600">
                <a:solidFill>
                  <a:schemeClr val="accent1"/>
                </a:solidFill>
              </a:rPr>
              <a:t>MOU #45 – Larkin Office Clericals</a:t>
            </a:r>
          </a:p>
          <a:p>
            <a:pPr>
              <a:spcBef>
                <a:spcPts val="600"/>
              </a:spcBef>
            </a:pPr>
            <a:r>
              <a:rPr lang="en-US" sz="1600">
                <a:solidFill>
                  <a:schemeClr val="accent1"/>
                </a:solidFill>
              </a:rPr>
              <a:t>MOU #56 – BGMC Procedural Labs- Cross training plains for RNs</a:t>
            </a:r>
          </a:p>
          <a:p>
            <a:pPr>
              <a:spcBef>
                <a:spcPts val="600"/>
              </a:spcBef>
            </a:pPr>
            <a:r>
              <a:rPr lang="en-US" sz="1600">
                <a:solidFill>
                  <a:schemeClr val="accent1"/>
                </a:solidFill>
              </a:rPr>
              <a:t>New MOU – Remote Work Agreement</a:t>
            </a:r>
          </a:p>
          <a:p>
            <a:pPr>
              <a:spcBef>
                <a:spcPts val="600"/>
              </a:spcBef>
            </a:pPr>
            <a:r>
              <a:rPr lang="en-US" sz="1600">
                <a:solidFill>
                  <a:schemeClr val="accent1"/>
                </a:solidFill>
              </a:rPr>
              <a:t>New MOU - </a:t>
            </a:r>
            <a:r>
              <a:rPr lang="it-IT" sz="1600">
                <a:solidFill>
                  <a:schemeClr val="accent1"/>
                </a:solidFill>
              </a:rPr>
              <a:t>Multi-Site Electro Neuro Diagnostic Technologist </a:t>
            </a:r>
          </a:p>
          <a:p>
            <a:pPr>
              <a:spcBef>
                <a:spcPts val="600"/>
              </a:spcBef>
            </a:pPr>
            <a:r>
              <a:rPr lang="it-IT" sz="1600">
                <a:solidFill>
                  <a:schemeClr val="accent1"/>
                </a:solidFill>
              </a:rPr>
              <a:t>New MOU - </a:t>
            </a:r>
            <a:r>
              <a:rPr lang="en-US" sz="1600">
                <a:solidFill>
                  <a:schemeClr val="accent1"/>
                </a:solidFill>
              </a:rPr>
              <a:t>EP CVRT &amp; Special Procedures Nurse in the MFSH EP Lab </a:t>
            </a:r>
          </a:p>
          <a:p>
            <a:pPr>
              <a:spcBef>
                <a:spcPts val="600"/>
              </a:spcBef>
            </a:pPr>
            <a:r>
              <a:rPr lang="en-US" sz="1600">
                <a:solidFill>
                  <a:schemeClr val="accent1"/>
                </a:solidFill>
              </a:rPr>
              <a:t>Just Culture </a:t>
            </a:r>
          </a:p>
        </p:txBody>
      </p:sp>
      <p:sp>
        <p:nvSpPr>
          <p:cNvPr id="4" name="Slide Number Placeholder 3"/>
          <p:cNvSpPr>
            <a:spLocks noGrp="1"/>
          </p:cNvSpPr>
          <p:nvPr>
            <p:ph type="sldNum" sz="quarter" idx="12"/>
          </p:nvPr>
        </p:nvSpPr>
        <p:spPr/>
        <p:txBody>
          <a:bodyPr/>
          <a:lstStyle/>
          <a:p>
            <a:fld id="{E5803530-6EF4-B34E-9811-88B18485BB25}" type="slidenum">
              <a:rPr lang="en-US" smtClean="0"/>
              <a:t>7</a:t>
            </a:fld>
            <a:endParaRPr lang="en-US"/>
          </a:p>
        </p:txBody>
      </p:sp>
      <p:sp>
        <p:nvSpPr>
          <p:cNvPr id="7" name="Title 1"/>
          <p:cNvSpPr txBox="1">
            <a:spLocks/>
          </p:cNvSpPr>
          <p:nvPr/>
        </p:nvSpPr>
        <p:spPr>
          <a:xfrm>
            <a:off x="807027" y="311401"/>
            <a:ext cx="10539846" cy="1325563"/>
          </a:xfrm>
          <a:prstGeom prst="rect">
            <a:avLst/>
          </a:prstGeom>
          <a:solidFill>
            <a:schemeClr val="accent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a:solidFill>
                  <a:schemeClr val="bg1"/>
                </a:solidFill>
              </a:rPr>
              <a:t>Administrative</a:t>
            </a:r>
          </a:p>
        </p:txBody>
      </p:sp>
      <p:sp>
        <p:nvSpPr>
          <p:cNvPr id="8" name="Rectangle 7"/>
          <p:cNvSpPr/>
          <p:nvPr/>
        </p:nvSpPr>
        <p:spPr>
          <a:xfrm>
            <a:off x="819150" y="338101"/>
            <a:ext cx="10515600" cy="12988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6461005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a:xfrm>
            <a:off x="730827" y="265279"/>
            <a:ext cx="10515600" cy="1204763"/>
          </a:xfrm>
        </p:spPr>
        <p:txBody>
          <a:bodyPr/>
          <a:lstStyle/>
          <a:p>
            <a:endParaRPr lang="en-US"/>
          </a:p>
        </p:txBody>
      </p:sp>
      <p:sp>
        <p:nvSpPr>
          <p:cNvPr id="3" name="Content Placeholder 2"/>
          <p:cNvSpPr>
            <a:spLocks noGrp="1"/>
          </p:cNvSpPr>
          <p:nvPr>
            <p:ph sz="half" idx="1"/>
          </p:nvPr>
        </p:nvSpPr>
        <p:spPr>
          <a:xfrm>
            <a:off x="438150" y="1825625"/>
            <a:ext cx="5581650" cy="4351338"/>
          </a:xfrm>
        </p:spPr>
        <p:txBody>
          <a:bodyPr>
            <a:normAutofit fontScale="55000" lnSpcReduction="20000"/>
          </a:bodyPr>
          <a:lstStyle/>
          <a:p>
            <a:pPr marL="0" indent="0">
              <a:buNone/>
            </a:pPr>
            <a:r>
              <a:rPr lang="en-US" b="1">
                <a:solidFill>
                  <a:schemeClr val="accent1"/>
                </a:solidFill>
              </a:rPr>
              <a:t>Within 30 days of Ratification  (August 23, 2025)</a:t>
            </a:r>
          </a:p>
          <a:p>
            <a:r>
              <a:rPr lang="en-US">
                <a:solidFill>
                  <a:schemeClr val="accent1"/>
                </a:solidFill>
              </a:rPr>
              <a:t>BGMC Pro. Lab staff meetings and letters re: cross training  </a:t>
            </a:r>
          </a:p>
          <a:p>
            <a:r>
              <a:rPr lang="en-US">
                <a:solidFill>
                  <a:schemeClr val="accent1"/>
                </a:solidFill>
              </a:rPr>
              <a:t>Workgroup established to discuss the implementation of Infor</a:t>
            </a:r>
          </a:p>
          <a:p>
            <a:r>
              <a:rPr lang="en-US">
                <a:solidFill>
                  <a:schemeClr val="accent1"/>
                </a:solidFill>
              </a:rPr>
              <a:t>Multi Site Float Pool Infusion Ctr. FTE and MOU</a:t>
            </a:r>
          </a:p>
          <a:p>
            <a:r>
              <a:rPr lang="en-US">
                <a:solidFill>
                  <a:schemeClr val="accent1"/>
                </a:solidFill>
              </a:rPr>
              <a:t>APP Workgroup BGMC Neuro ICU</a:t>
            </a:r>
          </a:p>
          <a:p>
            <a:r>
              <a:rPr lang="en-US">
                <a:solidFill>
                  <a:schemeClr val="accent1"/>
                </a:solidFill>
              </a:rPr>
              <a:t>APP Workgroup MFSH ICU</a:t>
            </a:r>
          </a:p>
          <a:p>
            <a:endParaRPr lang="en-US">
              <a:solidFill>
                <a:schemeClr val="accent1"/>
              </a:solidFill>
            </a:endParaRPr>
          </a:p>
          <a:p>
            <a:pPr marL="0" indent="0">
              <a:buNone/>
            </a:pPr>
            <a:r>
              <a:rPr lang="en-US" b="1">
                <a:solidFill>
                  <a:schemeClr val="accent1"/>
                </a:solidFill>
              </a:rPr>
              <a:t>Within 60 days of Ratification (September 22, 2025) </a:t>
            </a:r>
          </a:p>
          <a:p>
            <a:r>
              <a:rPr lang="en-US">
                <a:solidFill>
                  <a:schemeClr val="accent1"/>
                </a:solidFill>
              </a:rPr>
              <a:t>Adult Site &amp; Surge Tech Floating Grid BGMC Discussion </a:t>
            </a:r>
          </a:p>
          <a:p>
            <a:endParaRPr lang="en-US">
              <a:solidFill>
                <a:schemeClr val="accent1"/>
              </a:solidFill>
            </a:endParaRPr>
          </a:p>
          <a:p>
            <a:pPr marL="0" indent="0">
              <a:buNone/>
            </a:pPr>
            <a:r>
              <a:rPr lang="en-US" b="1">
                <a:solidFill>
                  <a:schemeClr val="accent1"/>
                </a:solidFill>
              </a:rPr>
              <a:t>Misc. Commitments</a:t>
            </a:r>
          </a:p>
          <a:p>
            <a:r>
              <a:rPr lang="en-US">
                <a:solidFill>
                  <a:schemeClr val="accent1"/>
                </a:solidFill>
              </a:rPr>
              <a:t>LTC PTO Accruals changes effective </a:t>
            </a:r>
            <a:r>
              <a:rPr lang="en-US" b="1">
                <a:solidFill>
                  <a:schemeClr val="accent1"/>
                </a:solidFill>
              </a:rPr>
              <a:t>December 28, 2025</a:t>
            </a:r>
          </a:p>
          <a:p>
            <a:r>
              <a:rPr lang="en-US">
                <a:solidFill>
                  <a:schemeClr val="accent1"/>
                </a:solidFill>
              </a:rPr>
              <a:t>Discuss Durable Medical Equipment at the next   Medical Awareness Committee meeting </a:t>
            </a:r>
          </a:p>
          <a:p>
            <a:pPr marL="0" indent="0">
              <a:buNone/>
            </a:pPr>
            <a:endParaRPr lang="en-US"/>
          </a:p>
          <a:p>
            <a:endParaRPr lang="en-US"/>
          </a:p>
        </p:txBody>
      </p:sp>
      <p:sp>
        <p:nvSpPr>
          <p:cNvPr id="8" name="Content Placeholder 7"/>
          <p:cNvSpPr>
            <a:spLocks noGrp="1"/>
          </p:cNvSpPr>
          <p:nvPr>
            <p:ph sz="half" idx="2"/>
          </p:nvPr>
        </p:nvSpPr>
        <p:spPr>
          <a:xfrm>
            <a:off x="6172200" y="1825625"/>
            <a:ext cx="5562600" cy="4351338"/>
          </a:xfrm>
        </p:spPr>
        <p:txBody>
          <a:bodyPr>
            <a:normAutofit fontScale="55000" lnSpcReduction="20000"/>
          </a:bodyPr>
          <a:lstStyle/>
          <a:p>
            <a:pPr marL="0" indent="0">
              <a:buNone/>
            </a:pPr>
            <a:r>
              <a:rPr lang="en-US" b="1">
                <a:solidFill>
                  <a:schemeClr val="accent1"/>
                </a:solidFill>
              </a:rPr>
              <a:t>Within 90 days months of Ratification  (October 22, 2025) </a:t>
            </a:r>
          </a:p>
          <a:p>
            <a:r>
              <a:rPr lang="en-US">
                <a:solidFill>
                  <a:schemeClr val="accent1"/>
                </a:solidFill>
              </a:rPr>
              <a:t>Uniform distribution and closets to be implemented </a:t>
            </a:r>
          </a:p>
          <a:p>
            <a:r>
              <a:rPr lang="en-US">
                <a:solidFill>
                  <a:schemeClr val="accent1"/>
                </a:solidFill>
              </a:rPr>
              <a:t>OB Critical Care Work Group established</a:t>
            </a:r>
          </a:p>
          <a:p>
            <a:r>
              <a:rPr lang="en-US">
                <a:solidFill>
                  <a:schemeClr val="accent1"/>
                </a:solidFill>
              </a:rPr>
              <a:t>On Call Analysis and Utilization workgroup  </a:t>
            </a:r>
          </a:p>
          <a:p>
            <a:endParaRPr lang="en-US">
              <a:solidFill>
                <a:schemeClr val="accent1"/>
              </a:solidFill>
            </a:endParaRPr>
          </a:p>
          <a:p>
            <a:pPr marL="0" indent="0">
              <a:buNone/>
            </a:pPr>
            <a:r>
              <a:rPr lang="en-US" b="1">
                <a:solidFill>
                  <a:schemeClr val="accent1"/>
                </a:solidFill>
              </a:rPr>
              <a:t>Within 120 days of Ratification (November 21, 2025) </a:t>
            </a:r>
          </a:p>
          <a:p>
            <a:r>
              <a:rPr lang="en-US">
                <a:solidFill>
                  <a:schemeClr val="accent1"/>
                </a:solidFill>
              </a:rPr>
              <a:t>Meeting to discuss overlapping shifts </a:t>
            </a:r>
          </a:p>
          <a:p>
            <a:r>
              <a:rPr lang="en-US">
                <a:solidFill>
                  <a:schemeClr val="accent1"/>
                </a:solidFill>
              </a:rPr>
              <a:t>Employees working 16 hrs. in a 24 hr. period</a:t>
            </a:r>
          </a:p>
          <a:p>
            <a:pPr marL="0" indent="0">
              <a:buNone/>
            </a:pPr>
            <a:endParaRPr lang="en-US">
              <a:solidFill>
                <a:schemeClr val="accent1"/>
              </a:solidFill>
            </a:endParaRPr>
          </a:p>
          <a:p>
            <a:pPr marL="0" indent="0">
              <a:buNone/>
            </a:pPr>
            <a:r>
              <a:rPr lang="en-US" b="1">
                <a:solidFill>
                  <a:schemeClr val="accent1"/>
                </a:solidFill>
              </a:rPr>
              <a:t>By June 1, 2026</a:t>
            </a:r>
          </a:p>
          <a:p>
            <a:pPr marL="0" indent="0">
              <a:buNone/>
            </a:pPr>
            <a:r>
              <a:rPr lang="en-US">
                <a:solidFill>
                  <a:schemeClr val="accent1"/>
                </a:solidFill>
              </a:rPr>
              <a:t>LTC discussion related to Floating</a:t>
            </a:r>
          </a:p>
          <a:p>
            <a:pPr marL="0" indent="0">
              <a:buNone/>
            </a:pPr>
            <a:endParaRPr lang="en-US"/>
          </a:p>
          <a:p>
            <a:endParaRPr lang="en-US"/>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70</a:t>
            </a:fld>
            <a:endParaRPr lang="en-US"/>
          </a:p>
        </p:txBody>
      </p:sp>
      <p:sp>
        <p:nvSpPr>
          <p:cNvPr id="9" name="Title 1"/>
          <p:cNvSpPr txBox="1">
            <a:spLocks/>
          </p:cNvSpPr>
          <p:nvPr/>
        </p:nvSpPr>
        <p:spPr>
          <a:xfrm>
            <a:off x="813954" y="426914"/>
            <a:ext cx="10539846" cy="1167819"/>
          </a:xfrm>
          <a:prstGeom prst="rect">
            <a:avLst/>
          </a:prstGeom>
          <a:solidFill>
            <a:schemeClr val="accent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a:solidFill>
                  <a:schemeClr val="bg1"/>
                </a:solidFill>
              </a:rPr>
              <a:t>Meetings Required After Ratification</a:t>
            </a:r>
          </a:p>
        </p:txBody>
      </p:sp>
      <p:sp>
        <p:nvSpPr>
          <p:cNvPr id="10" name="Rectangle 9"/>
          <p:cNvSpPr/>
          <p:nvPr/>
        </p:nvSpPr>
        <p:spPr>
          <a:xfrm>
            <a:off x="730827" y="274228"/>
            <a:ext cx="10515600" cy="11804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3332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42374" y="617485"/>
            <a:ext cx="4121318" cy="1184564"/>
          </a:xfrm>
          <a:solidFill>
            <a:schemeClr val="accent1"/>
          </a:solidFill>
        </p:spPr>
        <p:txBody>
          <a:bodyPr/>
          <a:lstStyle/>
          <a:p>
            <a:r>
              <a:rPr lang="en-US" b="1">
                <a:solidFill>
                  <a:schemeClr val="bg1"/>
                </a:solidFill>
              </a:rPr>
              <a:t>Administrative - Continued</a:t>
            </a:r>
          </a:p>
        </p:txBody>
      </p:sp>
      <p:sp>
        <p:nvSpPr>
          <p:cNvPr id="7" name="Content Placeholder 6"/>
          <p:cNvSpPr>
            <a:spLocks noGrp="1"/>
          </p:cNvSpPr>
          <p:nvPr>
            <p:ph idx="1"/>
          </p:nvPr>
        </p:nvSpPr>
        <p:spPr/>
        <p:txBody>
          <a:bodyPr>
            <a:normAutofit fontScale="85000" lnSpcReduction="10000"/>
          </a:bodyPr>
          <a:lstStyle/>
          <a:p>
            <a:r>
              <a:rPr lang="en-US" sz="1800" b="1">
                <a:solidFill>
                  <a:schemeClr val="accent1"/>
                </a:solidFill>
              </a:rPr>
              <a:t>Union Representation </a:t>
            </a:r>
            <a:r>
              <a:rPr lang="en-US" sz="1800">
                <a:solidFill>
                  <a:schemeClr val="accent1"/>
                </a:solidFill>
              </a:rPr>
              <a:t>– No changes to the article.  There were several discussions regarding this topic, related to not requiring a Union rep. for non disciplinary discussions, interviews or investigations. Should an employee request a Union rep. for this purpose one will not be denied however one will not automatically be set up if they are not subject to discipline.</a:t>
            </a:r>
          </a:p>
          <a:p>
            <a:endParaRPr lang="en-US" sz="1800">
              <a:solidFill>
                <a:schemeClr val="accent1"/>
              </a:solidFill>
            </a:endParaRPr>
          </a:p>
          <a:p>
            <a:r>
              <a:rPr lang="en-US" sz="1800" b="1">
                <a:solidFill>
                  <a:schemeClr val="accent1"/>
                </a:solidFill>
              </a:rPr>
              <a:t>Grievance procedure </a:t>
            </a:r>
            <a:r>
              <a:rPr lang="en-US" sz="1800">
                <a:solidFill>
                  <a:schemeClr val="accent1"/>
                </a:solidFill>
              </a:rPr>
              <a:t>– Step 1 - changed from 7 days to 15 days for the Step 1 Grievance meeting to be held and answered, the intent of this change was to allow for more time at Step 1 of the procedure for the HR team and Management team to more thoroughly review the grievance and respond.  </a:t>
            </a:r>
          </a:p>
          <a:p>
            <a:pPr lvl="1">
              <a:buFont typeface="Wingdings" panose="05000000000000000000" pitchFamily="2" charset="2"/>
              <a:buChar char="Ø"/>
            </a:pPr>
            <a:r>
              <a:rPr lang="en-US" sz="1400">
                <a:solidFill>
                  <a:schemeClr val="accent1"/>
                </a:solidFill>
              </a:rPr>
              <a:t>Added language that would force the union to move grievances through the process in a more timely fashion by moving any grievance that has been responded to, to the next level step in the process within 2 regularly scheduled meetings following the step 1 or step 2 response</a:t>
            </a:r>
          </a:p>
          <a:p>
            <a:endParaRPr lang="en-US" sz="1800"/>
          </a:p>
        </p:txBody>
      </p:sp>
      <p:sp>
        <p:nvSpPr>
          <p:cNvPr id="8" name="Text Placeholder 7"/>
          <p:cNvSpPr>
            <a:spLocks noGrp="1"/>
          </p:cNvSpPr>
          <p:nvPr>
            <p:ph type="body" sz="half" idx="2"/>
          </p:nvPr>
        </p:nvSpPr>
        <p:spPr/>
        <p:txBody>
          <a:bodyPr>
            <a:normAutofit fontScale="62500" lnSpcReduction="20000"/>
          </a:bodyPr>
          <a:lstStyle/>
          <a:p>
            <a:endParaRPr lang="en-US" sz="2800" b="1"/>
          </a:p>
          <a:p>
            <a:r>
              <a:rPr lang="en-US" sz="2800" b="1" i="1">
                <a:solidFill>
                  <a:schemeClr val="accent1"/>
                </a:solidFill>
              </a:rPr>
              <a:t>Article 6- Union Representative </a:t>
            </a:r>
          </a:p>
          <a:p>
            <a:endParaRPr lang="en-US" sz="2800" b="1" i="1">
              <a:solidFill>
                <a:schemeClr val="accent1"/>
              </a:solidFill>
            </a:endParaRPr>
          </a:p>
          <a:p>
            <a:r>
              <a:rPr lang="en-US" sz="2800" b="1" i="1">
                <a:solidFill>
                  <a:schemeClr val="accent1"/>
                </a:solidFill>
              </a:rPr>
              <a:t>Article 7- Grievance Procedure </a:t>
            </a:r>
            <a:r>
              <a:rPr lang="en-US" b="1">
                <a:solidFill>
                  <a:schemeClr val="accent1"/>
                </a:solidFill>
              </a:rPr>
              <a:t>	</a:t>
            </a:r>
          </a:p>
        </p:txBody>
      </p:sp>
      <p:sp>
        <p:nvSpPr>
          <p:cNvPr id="5" name="Slide Number Placeholder 4"/>
          <p:cNvSpPr>
            <a:spLocks noGrp="1"/>
          </p:cNvSpPr>
          <p:nvPr>
            <p:ph type="sldNum" sz="quarter" idx="12"/>
          </p:nvPr>
        </p:nvSpPr>
        <p:spPr/>
        <p:txBody>
          <a:bodyPr/>
          <a:lstStyle/>
          <a:p>
            <a:fld id="{E5803530-6EF4-B34E-9811-88B18485BB25}" type="slidenum">
              <a:rPr lang="en-US" smtClean="0"/>
              <a:t>8</a:t>
            </a:fld>
            <a:endParaRPr lang="en-US"/>
          </a:p>
        </p:txBody>
      </p:sp>
      <p:sp>
        <p:nvSpPr>
          <p:cNvPr id="2" name="Rectangle 1"/>
          <p:cNvSpPr/>
          <p:nvPr/>
        </p:nvSpPr>
        <p:spPr>
          <a:xfrm>
            <a:off x="644958" y="430736"/>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14495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5"/>
          <p:cNvSpPr>
            <a:spLocks noGrp="1"/>
          </p:cNvSpPr>
          <p:nvPr>
            <p:ph type="title"/>
          </p:nvPr>
        </p:nvSpPr>
        <p:spPr>
          <a:xfrm>
            <a:off x="752379" y="607759"/>
            <a:ext cx="4121318" cy="1184564"/>
          </a:xfrm>
          <a:solidFill>
            <a:schemeClr val="accent1"/>
          </a:solidFill>
        </p:spPr>
        <p:txBody>
          <a:bodyPr/>
          <a:lstStyle/>
          <a:p>
            <a:r>
              <a:rPr lang="en-US" b="1">
                <a:solidFill>
                  <a:schemeClr val="bg1"/>
                </a:solidFill>
              </a:rPr>
              <a:t>Administrative - Continued</a:t>
            </a:r>
          </a:p>
        </p:txBody>
      </p:sp>
      <p:sp>
        <p:nvSpPr>
          <p:cNvPr id="3" name="Content Placeholder 2"/>
          <p:cNvSpPr>
            <a:spLocks noGrp="1"/>
          </p:cNvSpPr>
          <p:nvPr>
            <p:ph idx="1"/>
          </p:nvPr>
        </p:nvSpPr>
        <p:spPr/>
        <p:txBody>
          <a:bodyPr>
            <a:normAutofit lnSpcReduction="10000"/>
          </a:bodyPr>
          <a:lstStyle/>
          <a:p>
            <a:endParaRPr lang="en-US" sz="2600"/>
          </a:p>
          <a:p>
            <a:r>
              <a:rPr lang="en-US" sz="1800">
                <a:solidFill>
                  <a:schemeClr val="accent1"/>
                </a:solidFill>
              </a:rPr>
              <a:t>Change to Section 1 – G – for BGMC Pharmacist</a:t>
            </a:r>
          </a:p>
          <a:p>
            <a:r>
              <a:rPr lang="en-US" sz="1800">
                <a:solidFill>
                  <a:schemeClr val="accent1"/>
                </a:solidFill>
              </a:rPr>
              <a:t>Added new category – Seven (7) consecutive days for a total of seventy (70) hours in a pay period for BGMC Pharmacists </a:t>
            </a:r>
          </a:p>
          <a:p>
            <a:r>
              <a:rPr lang="en-US" sz="1800">
                <a:solidFill>
                  <a:schemeClr val="accent1"/>
                </a:solidFill>
              </a:rPr>
              <a:t>Added new category – Thirty-six (36) hours in a work week or seventy- two (72) in a pay period for employees working 12 ½ hour shifts </a:t>
            </a:r>
          </a:p>
          <a:p>
            <a:r>
              <a:rPr lang="en-US" sz="1800">
                <a:solidFill>
                  <a:schemeClr val="accent1"/>
                </a:solidFill>
              </a:rPr>
              <a:t>A New Letter of Intent was entered into to acknowledge this commitment to review units at BGMC and OCH that may be benefit from these overlapping shifts for PCA’s, MA’s, etc. </a:t>
            </a:r>
          </a:p>
          <a:p>
            <a:endParaRPr lang="en-US" sz="1800"/>
          </a:p>
        </p:txBody>
      </p:sp>
      <p:sp>
        <p:nvSpPr>
          <p:cNvPr id="5" name="Text Placeholder 4"/>
          <p:cNvSpPr>
            <a:spLocks noGrp="1"/>
          </p:cNvSpPr>
          <p:nvPr>
            <p:ph type="body" sz="half" idx="2"/>
          </p:nvPr>
        </p:nvSpPr>
        <p:spPr>
          <a:xfrm>
            <a:off x="941460" y="2049462"/>
            <a:ext cx="3932237" cy="3811588"/>
          </a:xfrm>
        </p:spPr>
        <p:txBody>
          <a:bodyPr/>
          <a:lstStyle/>
          <a:p>
            <a:endParaRPr lang="en-US" b="1"/>
          </a:p>
          <a:p>
            <a:endParaRPr lang="en-US" b="1"/>
          </a:p>
          <a:p>
            <a:r>
              <a:rPr lang="en-US" sz="2800" b="1" i="1">
                <a:solidFill>
                  <a:schemeClr val="accent1"/>
                </a:solidFill>
              </a:rPr>
              <a:t>Article 9 – Categories of Employees </a:t>
            </a:r>
          </a:p>
          <a:p>
            <a:endParaRPr lang="en-US" b="1"/>
          </a:p>
          <a:p>
            <a:endParaRPr lang="en-US"/>
          </a:p>
        </p:txBody>
      </p:sp>
      <p:sp>
        <p:nvSpPr>
          <p:cNvPr id="4" name="Slide Number Placeholder 3"/>
          <p:cNvSpPr>
            <a:spLocks noGrp="1"/>
          </p:cNvSpPr>
          <p:nvPr>
            <p:ph type="sldNum" sz="quarter" idx="12"/>
          </p:nvPr>
        </p:nvSpPr>
        <p:spPr/>
        <p:txBody>
          <a:bodyPr/>
          <a:lstStyle/>
          <a:p>
            <a:fld id="{E5803530-6EF4-B34E-9811-88B18485BB25}" type="slidenum">
              <a:rPr lang="en-US" smtClean="0"/>
              <a:t>9</a:t>
            </a:fld>
            <a:endParaRPr lang="en-US"/>
          </a:p>
        </p:txBody>
      </p:sp>
      <p:sp>
        <p:nvSpPr>
          <p:cNvPr id="9" name="Rectangle 8"/>
          <p:cNvSpPr/>
          <p:nvPr/>
        </p:nvSpPr>
        <p:spPr>
          <a:xfrm>
            <a:off x="654963" y="421010"/>
            <a:ext cx="4127067" cy="12884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4689301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Gallery">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0</TotalTime>
  <Words>12710</Words>
  <Application>Microsoft Macintosh PowerPoint</Application>
  <PresentationFormat>Widescreen</PresentationFormat>
  <Paragraphs>971</Paragraphs>
  <Slides>70</Slides>
  <Notes>64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70</vt:i4>
      </vt:variant>
    </vt:vector>
  </HeadingPairs>
  <TitlesOfParts>
    <vt:vector size="76" baseType="lpstr">
      <vt:lpstr>Arial</vt:lpstr>
      <vt:lpstr>Arial Rounded MT Bold</vt:lpstr>
      <vt:lpstr>Calibri</vt:lpstr>
      <vt:lpstr>Rockwell</vt:lpstr>
      <vt:lpstr>Wingdings</vt:lpstr>
      <vt:lpstr>Gallery</vt:lpstr>
      <vt:lpstr>PowerPoint Presentation</vt:lpstr>
      <vt:lpstr>PowerPoint Presentation</vt:lpstr>
      <vt:lpstr>Agenda</vt:lpstr>
      <vt:lpstr>2025 Contact info/changes</vt:lpstr>
      <vt:lpstr>2025 Contract info/Changes Continued</vt:lpstr>
      <vt:lpstr>The Changes</vt:lpstr>
      <vt:lpstr>PowerPoint Presentation</vt:lpstr>
      <vt:lpstr>Administrative - Continued</vt:lpstr>
      <vt:lpstr>Administrative - Continued</vt:lpstr>
      <vt:lpstr>Administrative - Continued</vt:lpstr>
      <vt:lpstr>Administrative - Continued</vt:lpstr>
      <vt:lpstr>Administrative - Continued</vt:lpstr>
      <vt:lpstr>Administrative - Continued</vt:lpstr>
      <vt:lpstr>Administrative - Continued</vt:lpstr>
      <vt:lpstr>Administrative - Continued</vt:lpstr>
      <vt:lpstr>Administrative - Continued</vt:lpstr>
      <vt:lpstr>Administrative - Continued</vt:lpstr>
      <vt:lpstr>Administrative - Continued</vt:lpstr>
      <vt:lpstr>Administrative - Continued</vt:lpstr>
      <vt:lpstr>Administrative - Continued</vt:lpstr>
      <vt:lpstr>Administrative Letter of Intent #10 – Workplace Safety</vt:lpstr>
      <vt:lpstr>PowerPoint Presentation</vt:lpstr>
      <vt:lpstr>Work Rules and Staffing Cont.</vt:lpstr>
      <vt:lpstr>Work Rules and Staffing Cont.</vt:lpstr>
      <vt:lpstr>Work Rules and Staffing Cont.</vt:lpstr>
      <vt:lpstr>Work Rules and Staffing Cont.</vt:lpstr>
      <vt:lpstr>Work Rules and Staffing Cont.</vt:lpstr>
      <vt:lpstr>Work Rules and Staffing Cont.</vt:lpstr>
      <vt:lpstr>Work Rules and Staffing Cont.</vt:lpstr>
      <vt:lpstr>Work Rules and Staffing Cont.</vt:lpstr>
      <vt:lpstr>Work Rules and Staffing Cont.</vt:lpstr>
      <vt:lpstr>Work Rules and Staffing Cont.</vt:lpstr>
      <vt:lpstr>Work Rules and Staffing Cont.</vt:lpstr>
      <vt:lpstr>Work Rules and Staffing Cont.</vt:lpstr>
      <vt:lpstr>Work Rules and Staffing Cont.</vt:lpstr>
      <vt:lpstr>Work Rules and Staffing Cont.</vt:lpstr>
      <vt:lpstr>Work Rules and Staffing Cont.</vt:lpstr>
      <vt:lpstr>Work Rules and Staffing Cont.</vt:lpstr>
      <vt:lpstr>Work Rules and Staffing Cont.</vt:lpstr>
      <vt:lpstr>Work Rules and Staffing Cont.</vt:lpstr>
      <vt:lpstr>PowerPoint Presentation</vt:lpstr>
      <vt:lpstr>Work Rules and Staffing Cont.</vt:lpstr>
      <vt:lpstr>PowerPoint Presentation</vt:lpstr>
      <vt:lpstr>PowerPoint Presentation</vt:lpstr>
      <vt:lpstr>PowerPoint Presentation</vt:lpstr>
      <vt:lpstr>Work Rules and Staffing Cont.</vt:lpstr>
      <vt:lpstr>Work Rules and Staffing Cont.</vt:lpstr>
      <vt:lpstr>PowerPoint Presentation</vt:lpstr>
      <vt:lpstr>Wages, Benefits and Upgrades</vt:lpstr>
      <vt:lpstr>PowerPoint Presentation</vt:lpstr>
      <vt:lpstr>Wages, Benefits and Upgrades Cont.</vt:lpstr>
      <vt:lpstr>Wages, Benefits and Upgrades Cont.</vt:lpstr>
      <vt:lpstr>Wages, Benefits and Upgrades Cont.</vt:lpstr>
      <vt:lpstr>Wages, Benefits and Upgrades Cont.</vt:lpstr>
      <vt:lpstr>Wages, Benefits and Upgrades Cont.</vt:lpstr>
      <vt:lpstr>Wages, Benefits and Upgrades Cont.</vt:lpstr>
      <vt:lpstr>Wages, Benefits and Upgrades Cont.</vt:lpstr>
      <vt:lpstr>Wages, Benefits and Upgrades Cont.</vt:lpstr>
      <vt:lpstr>Wages, Benefits and Upgrades Cont.</vt:lpstr>
      <vt:lpstr>Wages, Benefits and Upgrades Cont.</vt:lpstr>
      <vt:lpstr>Wages, Benefits and Upgrades Cont.</vt:lpstr>
      <vt:lpstr>Wages, Benefits and Upgrades Cont.</vt:lpstr>
      <vt:lpstr>Miscellaneous</vt:lpstr>
      <vt:lpstr>PowerPoint Presentation</vt:lpstr>
      <vt:lpstr>Miscellaneous</vt:lpstr>
      <vt:lpstr>PowerPoint Presentation</vt:lpstr>
      <vt:lpstr>Miscellaneous</vt:lpstr>
      <vt:lpstr>PowerPoint Presentation</vt:lpstr>
      <vt:lpstr>Next Steps</vt:lpstr>
      <vt:lpstr>PowerPoint Presentation</vt:lpstr>
    </vt:vector>
  </TitlesOfParts>
  <Company>Kaleida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Baumler, Betsy</dc:creator>
  <cp:lastModifiedBy>Tim Kondziela</cp:lastModifiedBy>
  <cp:revision>2</cp:revision>
  <cp:lastPrinted>2025-06-25T21:24:54Z</cp:lastPrinted>
  <dcterms:created xsi:type="dcterms:W3CDTF">2025-02-05T21:43:42Z</dcterms:created>
  <dcterms:modified xsi:type="dcterms:W3CDTF">2025-10-06T14:44:19Z</dcterms:modified>
</cp:coreProperties>
</file>